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74" r:id="rId4"/>
    <p:sldId id="267" r:id="rId5"/>
    <p:sldId id="271" r:id="rId6"/>
    <p:sldId id="269" r:id="rId7"/>
  </p:sldIdLst>
  <p:sldSz cx="9144000" cy="5143500" type="screen16x9"/>
  <p:notesSz cx="6858000" cy="91011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F96"/>
    <a:srgbClr val="00FFFF"/>
    <a:srgbClr val="0099CC"/>
    <a:srgbClr val="33CCFF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224" y="76"/>
      </p:cViewPr>
      <p:guideLst>
        <p:guide orient="horz" pos="5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8D2C-59F6-4179-80EE-EDABD5850EF6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8DBD9-2A82-4B6A-907C-29FD931D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2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F941F-896F-4FA0-951F-380392B8DFEB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82625"/>
            <a:ext cx="6067425" cy="341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3041"/>
            <a:ext cx="5486400" cy="4095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24B52-5BAB-4B78-82ED-0C8A735DC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7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682625"/>
            <a:ext cx="6067425" cy="3413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Description of project and Lilly Endowment assumptions for their investment in this initiative.</a:t>
            </a:r>
          </a:p>
          <a:p>
            <a:r>
              <a:rPr lang="en-US" dirty="0"/>
              <a:t>Question:  Does this feel reasonable to you?  Is anything unclear?  What questions does this raise for you?</a:t>
            </a:r>
          </a:p>
          <a:p>
            <a:endParaRPr lang="en-US" dirty="0"/>
          </a:p>
          <a:p>
            <a:r>
              <a:rPr lang="en-US" dirty="0"/>
              <a:t>Surveys by </a:t>
            </a:r>
            <a:r>
              <a:rPr lang="en-US" dirty="0" err="1"/>
              <a:t>Wespath</a:t>
            </a:r>
            <a:r>
              <a:rPr lang="en-US" dirty="0"/>
              <a:t> and GBHEM confirmed unhealthy debt levels and lack of skills and knowledge for both personal and congregational stewardship.  That survey data is available if you wish….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C08EE-F3A8-4A4C-AC1C-189139E288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4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682625"/>
            <a:ext cx="6067425" cy="3413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April Summit and UMC project purpose statement.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C08EE-F3A8-4A4C-AC1C-189139E288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0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4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011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6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8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3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9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3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3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2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2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30C9-0837-46EF-8B8B-FD9E158D2F4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9141D52-E466-4376-AEB7-90D2B50CA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mclillyproject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aumf.org/resources/umclill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1059993"/>
            <a:ext cx="4704283" cy="16004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United Methodist Initiative to Address</a:t>
            </a:r>
          </a:p>
          <a:p>
            <a:pPr algn="ctr">
              <a:spcBef>
                <a:spcPts val="600"/>
              </a:spcBef>
            </a:pP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 Challenges</a:t>
            </a:r>
          </a:p>
          <a:p>
            <a:pPr algn="ctr">
              <a:spcBef>
                <a:spcPts val="600"/>
              </a:spcBef>
            </a:pP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Facing Pastoral Leaders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6AAE67-6F3F-4E7C-B683-6E6168BC6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60965"/>
            <a:ext cx="2107334" cy="34861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A72DB4-EE60-4458-877A-C42DB4747CE5}"/>
              </a:ext>
            </a:extLst>
          </p:cNvPr>
          <p:cNvSpPr txBox="1"/>
          <p:nvPr/>
        </p:nvSpPr>
        <p:spPr>
          <a:xfrm>
            <a:off x="360359" y="4220170"/>
            <a:ext cx="4713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Bonnie I. Marden, Project Manager</a:t>
            </a:r>
            <a:b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umclillyproject@gmail.com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595494-7B97-4185-958F-0D6463B58C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913" y="2647950"/>
            <a:ext cx="1493087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9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7947"/>
            <a:ext cx="6477000" cy="544851"/>
          </a:xfrm>
        </p:spPr>
        <p:txBody>
          <a:bodyPr anchor="t" anchorCtr="0">
            <a:noAutofit/>
          </a:bodyPr>
          <a:lstStyle/>
          <a:p>
            <a:r>
              <a:rPr lang="en-US" sz="3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Wespath</a:t>
            </a:r>
            <a:r>
              <a:rPr lang="en-US" sz="3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GBHEM - NAUMF</a:t>
            </a:r>
            <a:br>
              <a:rPr lang="en-US" sz="4100" b="1" dirty="0">
                <a:solidFill>
                  <a:schemeClr val="tx1"/>
                </a:solidFill>
              </a:rPr>
            </a:br>
            <a:endParaRPr lang="en-US" sz="4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09650"/>
            <a:ext cx="5105400" cy="3124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Pastors more effectively lead </a:t>
            </a:r>
            <a:b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congregations when they have basic financial literacy and are free of major personal financial burdens.</a:t>
            </a:r>
            <a:b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Excellence in Clergy Leadership Scholarship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Educational Pilot Projects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71700" y="2800350"/>
            <a:ext cx="3200400" cy="48694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tIns="27432" bIns="27432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Lilly Grant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757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5445-49FF-405E-814C-8A3F4676D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21772"/>
            <a:ext cx="7620000" cy="382172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Compensation below other related occupations – questioning call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Norms of avoiding literacy requirements accepted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Inadequate retirement savings and planning allowed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Educational debt 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2015-2016 graduates at United Methodist seminary: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$74,186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(M. Div. portion: $50,416) 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Threshold:  $35,500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Stress most acute among women, persons of color, or pastors of small congregations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2/3 of clergy surveyed self-reported their financial literacy as “average to poor”, 7% -10% opted out of Social Security 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UM clergy debt burden includes IRS debt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E60A3B9-55DD-41F7-A782-57C41755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79977"/>
            <a:ext cx="6858000" cy="541238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Lilly Endowment, Inc.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E8A0CB02-128A-40BB-8E8E-B54C39DA081D}"/>
              </a:ext>
            </a:extLst>
          </p:cNvPr>
          <p:cNvSpPr/>
          <p:nvPr/>
        </p:nvSpPr>
        <p:spPr>
          <a:xfrm>
            <a:off x="1904998" y="770588"/>
            <a:ext cx="3886201" cy="40181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tIns="27432" bIns="27432" anchor="ctr" anchorCtr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MinistryResearch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Findings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91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5445-49FF-405E-814C-8A3F4676D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480809"/>
            <a:ext cx="7162800" cy="242193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Clergy excellence is key to congregational vitality</a:t>
            </a:r>
          </a:p>
          <a:p>
            <a:r>
              <a:rPr lang="en-US" sz="2000" dirty="0">
                <a:solidFill>
                  <a:schemeClr val="tx1"/>
                </a:solidFill>
              </a:rPr>
              <a:t>A pastor is the “administrative officer” of a non-profit organization and holds fiduciary responsibility</a:t>
            </a:r>
          </a:p>
          <a:p>
            <a:r>
              <a:rPr lang="en-US" sz="2000" dirty="0">
                <a:solidFill>
                  <a:schemeClr val="tx1"/>
                </a:solidFill>
              </a:rPr>
              <a:t>Clergy leadership requires financial acumen</a:t>
            </a:r>
          </a:p>
          <a:p>
            <a:r>
              <a:rPr lang="en-US" sz="2000" dirty="0">
                <a:solidFill>
                  <a:schemeClr val="tx1"/>
                </a:solidFill>
              </a:rPr>
              <a:t>Clergy will be more effective leaders when their personal financial integrity is strong and burdens addressed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E8A0CB02-128A-40BB-8E8E-B54C39DA081D}"/>
              </a:ext>
            </a:extLst>
          </p:cNvPr>
          <p:cNvSpPr/>
          <p:nvPr/>
        </p:nvSpPr>
        <p:spPr>
          <a:xfrm>
            <a:off x="2971800" y="1827038"/>
            <a:ext cx="3200400" cy="40181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tIns="27432" bIns="27432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 Principles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4AB4B8-2E09-43B5-8A28-FB47ED8B2D5A}"/>
              </a:ext>
            </a:extLst>
          </p:cNvPr>
          <p:cNvSpPr txBox="1"/>
          <p:nvPr/>
        </p:nvSpPr>
        <p:spPr>
          <a:xfrm>
            <a:off x="2224775" y="279774"/>
            <a:ext cx="4704283" cy="135421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United Methodist Church Initiative to Address</a:t>
            </a:r>
          </a:p>
          <a:p>
            <a:pPr algn="ctr">
              <a:spcBef>
                <a:spcPts val="600"/>
              </a:spcBef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 Challenges</a:t>
            </a:r>
          </a:p>
          <a:p>
            <a:pPr algn="ctr">
              <a:spcBef>
                <a:spcPts val="600"/>
              </a:spcBef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Facing Pastoral Leaders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0D3272-006B-4EBE-8C2F-AFAA238DD3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4162"/>
            <a:ext cx="1289734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4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5445-49FF-405E-814C-8A3F4676D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32920"/>
            <a:ext cx="7385348" cy="2910580"/>
          </a:xfrm>
        </p:spPr>
        <p:txBody>
          <a:bodyPr>
            <a:normAutofit/>
          </a:bodyPr>
          <a:lstStyle/>
          <a:p>
            <a:pPr lvl="0" fontAlgn="base"/>
            <a:r>
              <a:rPr lang="en-US" sz="2400" dirty="0"/>
              <a:t>A Trak-1 status of good credit above 75%</a:t>
            </a:r>
          </a:p>
          <a:p>
            <a:pPr lvl="0" fontAlgn="base"/>
            <a:r>
              <a:rPr lang="en-US" sz="2400" dirty="0"/>
              <a:t>No more than $50,000 in debt excluding mortgage</a:t>
            </a:r>
          </a:p>
          <a:p>
            <a:pPr lvl="0" fontAlgn="base"/>
            <a:r>
              <a:rPr lang="en-US" sz="2400" dirty="0"/>
              <a:t>Credit Card debt below $10,000</a:t>
            </a:r>
          </a:p>
          <a:p>
            <a:pPr lvl="0" fontAlgn="base"/>
            <a:r>
              <a:rPr lang="en-US" sz="2400" dirty="0"/>
              <a:t>No current bankruptcies, tax liens, or judgments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E8A0CB02-128A-40BB-8E8E-B54C39DA081D}"/>
              </a:ext>
            </a:extLst>
          </p:cNvPr>
          <p:cNvSpPr/>
          <p:nvPr/>
        </p:nvSpPr>
        <p:spPr>
          <a:xfrm>
            <a:off x="1066800" y="514350"/>
            <a:ext cx="5486400" cy="142336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tIns="27432" bIns="27432" anchor="ctr" anchorCtr="0">
            <a:spAutoFit/>
          </a:bodyPr>
          <a:lstStyle/>
          <a:p>
            <a:pPr algn="ctr"/>
            <a:r>
              <a:rPr lang="en-US" sz="2000" b="1" dirty="0"/>
              <a:t>Minimum Financial Guidelines for Candidates for Ordained Ministry of the Mississippi Conference of the United Methodist Church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28EC68-33AD-4470-93AA-992FA4211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79977"/>
            <a:ext cx="6858000" cy="541238"/>
          </a:xfrm>
        </p:spPr>
        <p:txBody>
          <a:bodyPr>
            <a:noAutofit/>
          </a:bodyPr>
          <a:lstStyle/>
          <a:p>
            <a:pPr algn="ctr"/>
            <a:b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83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07" y="3402827"/>
            <a:ext cx="5715000" cy="15519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>
                <a:solidFill>
                  <a:srgbClr val="000000"/>
                </a:solidFill>
              </a:rPr>
              <a:t>Culture Shift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000000"/>
                </a:solidFill>
              </a:rPr>
              <a:t>We will not accept a culture of shame and blame.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000000"/>
                </a:solidFill>
              </a:rPr>
              <a:t>We will live in a culture of mutual accountability.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2607" y="375147"/>
            <a:ext cx="6477000" cy="37492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tIns="36576" bIns="27432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5A02562-738B-430B-B2EF-A6B53A5E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99" y="1276350"/>
            <a:ext cx="6447501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hlinkClick r:id="rId3"/>
              </a:rPr>
              <a:t>http://naumf.org/resources/umclilly/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Conference, Foundation, </a:t>
            </a:r>
            <a:r>
              <a:rPr lang="en-US" dirty="0" err="1"/>
              <a:t>Wespath</a:t>
            </a:r>
            <a:r>
              <a:rPr lang="en-US" dirty="0"/>
              <a:t>/EY</a:t>
            </a:r>
            <a:br>
              <a:rPr lang="en-US" dirty="0"/>
            </a:br>
            <a:r>
              <a:rPr lang="en-US" dirty="0"/>
              <a:t>Religious and Secular Providers</a:t>
            </a:r>
            <a:br>
              <a:rPr lang="en-US" dirty="0"/>
            </a:br>
            <a:r>
              <a:rPr lang="en-US" dirty="0"/>
              <a:t>Educational Grants (now)</a:t>
            </a:r>
          </a:p>
        </p:txBody>
      </p:sp>
    </p:spTree>
    <p:extLst>
      <p:ext uri="{BB962C8B-B14F-4D97-AF65-F5344CB8AC3E}">
        <p14:creationId xmlns:p14="http://schemas.microsoft.com/office/powerpoint/2010/main" val="420282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Custom 6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7F7F7F"/>
      </a:accent2>
      <a:accent3>
        <a:srgbClr val="7B230B"/>
      </a:accent3>
      <a:accent4>
        <a:srgbClr val="521707"/>
      </a:accent4>
      <a:accent5>
        <a:srgbClr val="7F5F52"/>
      </a:accent5>
      <a:accent6>
        <a:srgbClr val="A5300F"/>
      </a:accent6>
      <a:hlink>
        <a:srgbClr val="3D110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9801</TotalTime>
  <Words>346</Words>
  <Application>Microsoft Office PowerPoint</Application>
  <PresentationFormat>On-screen Show (16:9)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 3</vt:lpstr>
      <vt:lpstr>Facet</vt:lpstr>
      <vt:lpstr>PowerPoint Presentation</vt:lpstr>
      <vt:lpstr>Wespath – GBHEM - NAUMF </vt:lpstr>
      <vt:lpstr>Lilly Endowment, Inc.</vt:lpstr>
      <vt:lpstr>PowerPoint Presentation</vt:lpstr>
      <vt:lpstr> </vt:lpstr>
      <vt:lpstr>http://naumf.org/resources/umclilly/  Conference, Foundation, Wespath/EY Religious and Secular Providers Educational Grants (now)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Molina, Beth</dc:creator>
  <cp:lastModifiedBy>Bonnie Marden</cp:lastModifiedBy>
  <cp:revision>98</cp:revision>
  <cp:lastPrinted>2018-02-18T19:45:55Z</cp:lastPrinted>
  <dcterms:created xsi:type="dcterms:W3CDTF">2017-03-29T18:24:00Z</dcterms:created>
  <dcterms:modified xsi:type="dcterms:W3CDTF">2018-03-02T00:13:56Z</dcterms:modified>
</cp:coreProperties>
</file>