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36"/>
  </p:notesMasterIdLst>
  <p:handoutMasterIdLst>
    <p:handoutMasterId r:id="rId37"/>
  </p:handoutMasterIdLst>
  <p:sldIdLst>
    <p:sldId id="261" r:id="rId2"/>
    <p:sldId id="258" r:id="rId3"/>
    <p:sldId id="306" r:id="rId4"/>
    <p:sldId id="271" r:id="rId5"/>
    <p:sldId id="267" r:id="rId6"/>
    <p:sldId id="270" r:id="rId7"/>
    <p:sldId id="288" r:id="rId8"/>
    <p:sldId id="275" r:id="rId9"/>
    <p:sldId id="289" r:id="rId10"/>
    <p:sldId id="292" r:id="rId11"/>
    <p:sldId id="312" r:id="rId12"/>
    <p:sldId id="313" r:id="rId13"/>
    <p:sldId id="311" r:id="rId14"/>
    <p:sldId id="294" r:id="rId15"/>
    <p:sldId id="295" r:id="rId16"/>
    <p:sldId id="315" r:id="rId17"/>
    <p:sldId id="296" r:id="rId18"/>
    <p:sldId id="297" r:id="rId19"/>
    <p:sldId id="317" r:id="rId20"/>
    <p:sldId id="307" r:id="rId21"/>
    <p:sldId id="308" r:id="rId22"/>
    <p:sldId id="309" r:id="rId23"/>
    <p:sldId id="310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93" r:id="rId32"/>
    <p:sldId id="314" r:id="rId33"/>
    <p:sldId id="316" r:id="rId34"/>
    <p:sldId id="318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8" autoAdjust="0"/>
    <p:restoredTop sz="64391" autoAdjust="0"/>
  </p:normalViewPr>
  <p:slideViewPr>
    <p:cSldViewPr snapToGrid="0">
      <p:cViewPr varScale="1">
        <p:scale>
          <a:sx n="58" d="100"/>
          <a:sy n="58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9C6AD8C-F17C-46ED-9EB4-BEB0B50BF10E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33EAECD-00F9-45FF-9DEC-164C2382B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33B600E-1095-4765-A3B4-E44D6A412632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FE01339-9D9B-41F0-BF1E-8248E1A58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0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7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3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4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1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53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42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10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1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3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64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57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9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07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76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77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19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1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30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4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08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4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659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17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6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6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0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2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01339-9D9B-41F0-BF1E-8248E1A586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cy-ppt-setup-cover-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ency-ppt-setup-pg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9959" y="587997"/>
            <a:ext cx="7282881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 dirty="0"/>
              <a:t>CLICK HERE FOR THE HEADLINE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79488" y="2366963"/>
            <a:ext cx="7800975" cy="33956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41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9959" y="587997"/>
            <a:ext cx="7282881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/>
            </a:lvl1pPr>
          </a:lstStyle>
          <a:p>
            <a:pPr>
              <a:lnSpc>
                <a:spcPct val="80000"/>
              </a:lnSpc>
            </a:pPr>
            <a:r>
              <a:rPr lang="en-US" sz="4000" dirty="0"/>
              <a:t>CLICK HERE FOR THE HEADLINE 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79488" y="2366963"/>
            <a:ext cx="7800975" cy="33956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7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79481" y="478237"/>
            <a:ext cx="6921620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i="0" baseline="0">
                <a:latin typeface="Arial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/>
              <a:t>CLICK HERE FOR </a:t>
            </a:r>
            <a:br>
              <a:rPr lang="en-US" sz="4000" dirty="0"/>
            </a:br>
            <a:r>
              <a:rPr lang="en-US" sz="4000" dirty="0"/>
              <a:t>THE HEADLINE 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79481" y="2257203"/>
            <a:ext cx="6922090" cy="416838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3200"/>
            </a:lvl1pPr>
          </a:lstStyle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SUBHEAD</a:t>
            </a:r>
            <a:r>
              <a:rPr lang="en-US" sz="200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HERE</a:t>
            </a:r>
            <a:endParaRPr 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viverra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nisi.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 Integer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  <p:pic>
        <p:nvPicPr>
          <p:cNvPr id="4" name="Picture 3" descr="Triangle-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9" y="427576"/>
            <a:ext cx="461573" cy="106575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168" y="714919"/>
            <a:ext cx="1079500" cy="1161319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3200"/>
            </a:lvl1pPr>
          </a:lstStyle>
          <a:p>
            <a:pPr algn="l">
              <a:lnSpc>
                <a:spcPct val="80000"/>
              </a:lnSpc>
            </a:pPr>
            <a:r>
              <a:rPr lang="en-US" sz="2800" b="0" dirty="0">
                <a:solidFill>
                  <a:schemeClr val="tx1"/>
                </a:solidFill>
              </a:rPr>
              <a:t>¶101</a:t>
            </a:r>
          </a:p>
        </p:txBody>
      </p:sp>
    </p:spTree>
    <p:extLst>
      <p:ext uri="{BB962C8B-B14F-4D97-AF65-F5344CB8AC3E}">
        <p14:creationId xmlns:p14="http://schemas.microsoft.com/office/powerpoint/2010/main" val="4730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4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ncy-chapter-ppt-setu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9110" y="5535262"/>
            <a:ext cx="7282881" cy="12151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/>
              <a:t>CLICK HERE FOR THE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7507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cy-headliner-ppt-setu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55294" y="2660395"/>
            <a:ext cx="7282881" cy="121519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/>
              <a:t>CLICK HERE FOR THE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99480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cy-ppt-setup-pg2a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84" r:id="rId3"/>
    <p:sldLayoutId id="2147483682" r:id="rId4"/>
    <p:sldLayoutId id="2147483679" r:id="rId5"/>
    <p:sldLayoutId id="2147483681" r:id="rId6"/>
    <p:sldLayoutId id="214748368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onklin-miller@gbhem.org" TargetMode="External"/><Relationship Id="rId4" Type="http://schemas.openxmlformats.org/officeDocument/2006/relationships/hyperlink" Target="mailto:mlassiat@gbhem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librar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andidac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sregistrar@gbhem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amlp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bhem.org/localpastor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amlp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mlibrary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mlibrary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onklin-miller@gbhem.org" TargetMode="External"/><Relationship Id="rId4" Type="http://schemas.openxmlformats.org/officeDocument/2006/relationships/hyperlink" Target="mailto:mlassiat@gbhem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1" y="3004191"/>
            <a:ext cx="9143999" cy="1937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Rev. Meg Lassiat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Executive Director of Candidacy and Conference Relations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>
                <a:hlinkClick r:id="rId4"/>
              </a:rPr>
              <a:t>mlassiat@gbhem.org</a:t>
            </a:r>
            <a:endParaRPr lang="en-US" sz="1800" b="1" dirty="0"/>
          </a:p>
          <a:p>
            <a:pPr marL="0" indent="0" algn="ctr">
              <a:lnSpc>
                <a:spcPct val="70000"/>
              </a:lnSpc>
              <a:buNone/>
            </a:pPr>
            <a:endParaRPr lang="en-US" sz="1800" b="1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Rev. Shannon Conklin-Miller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Assistant General Secretary for Clergy Formation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>
                <a:hlinkClick r:id="rId5"/>
              </a:rPr>
              <a:t>sconklin-miller@gbhem.org</a:t>
            </a:r>
            <a:r>
              <a:rPr lang="en-US" sz="1800" b="1" dirty="0"/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3018"/>
            <a:ext cx="914399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Training the District Committee on Ordained Ministry</a:t>
            </a:r>
          </a:p>
          <a:p>
            <a:pPr algn="ctr">
              <a:lnSpc>
                <a:spcPct val="70000"/>
              </a:lnSpc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www.bomlibrary.org</a:t>
            </a:r>
          </a:p>
        </p:txBody>
      </p:sp>
    </p:spTree>
    <p:extLst>
      <p:ext uri="{BB962C8B-B14F-4D97-AF65-F5344CB8AC3E}">
        <p14:creationId xmlns:p14="http://schemas.microsoft.com/office/powerpoint/2010/main" val="130165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586" y="1371932"/>
            <a:ext cx="8721969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Discipline Changes and Forms</a:t>
            </a:r>
          </a:p>
        </p:txBody>
      </p:sp>
    </p:spTree>
    <p:extLst>
      <p:ext uri="{BB962C8B-B14F-4D97-AF65-F5344CB8AC3E}">
        <p14:creationId xmlns:p14="http://schemas.microsoft.com/office/powerpoint/2010/main" val="217230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New Requirements for dCOM Work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152326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205.4 – After one year, lay supply ministers begin candidacy or the CLM process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303.4, ¶ 310.2d, ¶ 313.2 – Financial support for candidates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310.2b)(2) and ¶ 666.4 – Translation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666 – District Superintendent shall not chair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14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Forms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135700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Posted at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www.bomlibrary.org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Candidacy and Conference Relations Forms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Action Outlines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02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14" y="1588908"/>
            <a:ext cx="8721969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Candidacy</a:t>
            </a:r>
          </a:p>
        </p:txBody>
      </p:sp>
    </p:spTree>
    <p:extLst>
      <p:ext uri="{BB962C8B-B14F-4D97-AF65-F5344CB8AC3E}">
        <p14:creationId xmlns:p14="http://schemas.microsoft.com/office/powerpoint/2010/main" val="273008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Process and Requirements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494433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310 – Candidacy Process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311 – ¶ 314 – Other Candidacy issues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Psychological Assessment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Background Checks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Candidacy Mentoring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UMCARES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Action Items Forms and Candidacy Forms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Votes and interview timelines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Related Disciplinary changes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25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Candidacy Resources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GBHEM Candidacy/Ordination Process Handout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Candidacy Card Deck 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Handbook – Chapters 4, 6, 7, 8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“Ministry of…” Flyers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www.umcandidacy.org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600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Candidacy Resources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3138977"/>
            <a:ext cx="2125682" cy="3261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1" y="587998"/>
            <a:ext cx="2052823" cy="2772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7547" y="1436914"/>
            <a:ext cx="4156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i="1" kern="1200" dirty="0">
                <a:solidFill>
                  <a:schemeClr val="tx2"/>
                </a:solidFill>
                <a:effectLst/>
              </a:rPr>
              <a:t>The Christian As Minister</a:t>
            </a:r>
            <a:r>
              <a:rPr lang="en-US" sz="1600" kern="1200" dirty="0">
                <a:solidFill>
                  <a:schemeClr val="tx2"/>
                </a:solidFill>
                <a:effectLst/>
              </a:rPr>
              <a:t>, 2013 Edition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kern="1200" dirty="0">
                <a:solidFill>
                  <a:schemeClr val="tx2"/>
                </a:solidFill>
                <a:effectLst/>
              </a:rPr>
              <a:t>English and Spanish Editions Available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5086" y="3585748"/>
            <a:ext cx="57193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kern="1200" dirty="0">
                <a:solidFill>
                  <a:schemeClr val="tx2"/>
                </a:solidFill>
                <a:effectLst/>
              </a:rPr>
              <a:t>Part I – Discernment, UM Beliefs, Spiritual Disciplines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Part II – Making Decisions and Process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kern="1200" dirty="0">
                <a:solidFill>
                  <a:schemeClr val="tx2"/>
                </a:solidFill>
                <a:effectLst/>
              </a:rPr>
              <a:t>Appendices – Mentor Meeting Guides, Steps, Candidacy Retreats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New Chapters – Health and Wholeness, Financial Literacy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kern="1200" dirty="0">
                <a:solidFill>
                  <a:schemeClr val="tx2"/>
                </a:solidFill>
                <a:effectLst/>
              </a:rPr>
              <a:t>Spanish translation in the works</a:t>
            </a:r>
          </a:p>
        </p:txBody>
      </p:sp>
    </p:spTree>
    <p:extLst>
      <p:ext uri="{BB962C8B-B14F-4D97-AF65-F5344CB8AC3E}">
        <p14:creationId xmlns:p14="http://schemas.microsoft.com/office/powerpoint/2010/main" val="59151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14" y="1588908"/>
            <a:ext cx="8721969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354603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Process and Requirements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315 and ¶ 316 – Licensing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317 – ¶ 320 – Other Licensing issues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Licensing School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License renewal – ¶ 319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Course of Study – ¶ 319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Related Disciplinary changes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Votes and interview timelines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Transcript evaluation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34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Transcript Evaluation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Requested through a BOM officer or the District Superintendent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Send request to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cosregistrar@gbhem.org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Full policy posted in the resource section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851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Suggested Training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9959" y="1484458"/>
            <a:ext cx="7800975" cy="4262033"/>
          </a:xfrm>
        </p:spPr>
        <p:txBody>
          <a:bodyPr/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Discipline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paragraphs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dCOM Nominations and Membership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Disciplinary responsibilities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Process and requirements</a:t>
            </a:r>
          </a:p>
          <a:p>
            <a:pPr marL="108585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Candidacy</a:t>
            </a:r>
          </a:p>
          <a:p>
            <a:pPr marL="108585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Licensing</a:t>
            </a:r>
          </a:p>
          <a:p>
            <a:pPr marL="108585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Associate Membership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Provisional Membership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2016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Book of Discipline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changes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5506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Preparing for Licensing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Know the process for licensing and appointments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Evaluate prior education and transcripts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Policy for reading and writing assessment </a:t>
            </a:r>
          </a:p>
          <a:p>
            <a:pPr marL="12001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TABE if needed</a:t>
            </a:r>
          </a:p>
          <a:p>
            <a:pPr marL="12001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Learning differences </a:t>
            </a:r>
          </a:p>
          <a:p>
            <a:pPr marL="12001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Language proficiency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83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While Appointed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LPs are clergy, not candidates 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License renewed annually beginning with dCOM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Approved but not appointed means status is lay</a:t>
            </a:r>
          </a:p>
          <a:p>
            <a:pPr marL="12001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Listed as certified candidates, or…</a:t>
            </a:r>
          </a:p>
          <a:p>
            <a:pPr marL="12001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Approved but not appointed status on BAC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Course of Study participation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Course of Study exception for non-appointed candidates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811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Retired Local Pastors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268703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Retired status requirements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Course of Study for Retired Local Pastors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Impending retirement does not preclude an LP from attending COS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52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Supporting Local Pastors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Theological education and formation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Clergy mentoring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Financial support and tutoring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Recognize COS completion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Fellowship of Local Pastors and Associate Members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Resources for LPs who are not dominant in English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37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Local Pastor Resources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Handbook – Chapters 11, 16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Course of Study Guidelines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National Fellowship of Associate Members and Local Pastors –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www.nfamlp.org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www.gbhem.org/localpastors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C00000"/>
              </a:buClr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383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14" y="1588908"/>
            <a:ext cx="8721969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Associate </a:t>
            </a:r>
          </a:p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290501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Process and Requirements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321 and ¶ 322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Educational Requirements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Associate vs. Provisional Membership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Conference standards for Associate Membership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Related Disciplinary changes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Votes and interview timelines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77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Associate Membership Resources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206952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Handbook – Chapter 11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National Fellowship of Associate Members and Local Pastors –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www.nfamlp.org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66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14" y="1588908"/>
            <a:ext cx="8721969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Provisional</a:t>
            </a:r>
          </a:p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200457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Process and Requirements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589435"/>
            <a:ext cx="8619126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¶ 324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Medical Form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Educational requirements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Graduate education route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Course of Study route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Conference standards for Provisional  Membership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Related Disciplinary changes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Votes and interview timelines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201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Training Hints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9959" y="1803191"/>
            <a:ext cx="7800975" cy="4262033"/>
          </a:xfrm>
        </p:spPr>
        <p:txBody>
          <a:bodyPr/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Interactive exercises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Short lecture pieces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Icebreakers and introductions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Connect lesson content to application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Adults learn best when they need to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21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Provisional Membership Resources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266328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Handbook – Chapter 12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834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0" y="3679173"/>
            <a:ext cx="9143999" cy="20372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2800" dirty="0">
                <a:hlinkClick r:id="rId4"/>
              </a:rPr>
              <a:t>www.bomlibrary.org</a:t>
            </a:r>
            <a:endParaRPr lang="en-US" sz="2800" dirty="0"/>
          </a:p>
          <a:p>
            <a:pPr marL="0" indent="0" algn="ctr">
              <a:lnSpc>
                <a:spcPct val="7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US" sz="2800" dirty="0"/>
              <a:t>District Committee on Ordained Ministry Section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014" y="1281267"/>
            <a:ext cx="8721969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2040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Card Decks for Sale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2240720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E-mail to place orders being sent or send me an email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Cost - $11/deck, $7.50 S&amp;H for order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Orders due to Candidacy Office by January 20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Estimated delivery by mid-February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173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0" y="3679173"/>
            <a:ext cx="9143999" cy="20372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2800" dirty="0">
                <a:hlinkClick r:id="rId4"/>
              </a:rPr>
              <a:t>www.bomlibrary.org</a:t>
            </a:r>
            <a:endParaRPr lang="en-US" sz="2800" dirty="0"/>
          </a:p>
          <a:p>
            <a:pPr marL="0" indent="0" algn="ctr">
              <a:lnSpc>
                <a:spcPct val="7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US" sz="2800" dirty="0"/>
              <a:t>District Committee on Ordained Ministry Section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014" y="1281267"/>
            <a:ext cx="8721969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Questions?</a:t>
            </a:r>
          </a:p>
          <a:p>
            <a:pPr algn="ctr">
              <a:lnSpc>
                <a:spcPct val="70000"/>
              </a:lnSpc>
            </a:pPr>
            <a:endParaRPr lang="en-US" sz="6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2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HEM-Logo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4" y="4941479"/>
            <a:ext cx="7350954" cy="1549826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1" y="3004191"/>
            <a:ext cx="9143999" cy="1937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Rev. Meg Lassiat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Executive Director of Candidacy and Conference Relations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>
                <a:hlinkClick r:id="rId4"/>
              </a:rPr>
              <a:t>mlassiat@gbhem.org</a:t>
            </a:r>
            <a:endParaRPr lang="en-US" sz="1800" b="1" dirty="0"/>
          </a:p>
          <a:p>
            <a:pPr marL="0" indent="0" algn="ctr">
              <a:lnSpc>
                <a:spcPct val="70000"/>
              </a:lnSpc>
              <a:buNone/>
            </a:pPr>
            <a:endParaRPr lang="en-US" sz="1800" b="1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Rev. Shannon Conklin-Miller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/>
              <a:t>Assistant General Secretary for Clergy Formation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800" b="1" dirty="0">
                <a:hlinkClick r:id="rId5"/>
              </a:rPr>
              <a:t>sconklin-miller@gbhem.org</a:t>
            </a:r>
            <a:r>
              <a:rPr lang="en-US" sz="1800" b="1" dirty="0"/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3018"/>
            <a:ext cx="914399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Training the District Committee on Ordained Ministry</a:t>
            </a:r>
          </a:p>
          <a:p>
            <a:pPr algn="ctr">
              <a:lnSpc>
                <a:spcPct val="70000"/>
              </a:lnSpc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www.bomlibrary.org</a:t>
            </a:r>
          </a:p>
        </p:txBody>
      </p:sp>
    </p:spTree>
    <p:extLst>
      <p:ext uri="{BB962C8B-B14F-4D97-AF65-F5344CB8AC3E}">
        <p14:creationId xmlns:p14="http://schemas.microsoft.com/office/powerpoint/2010/main" val="168918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dirty="0"/>
              <a:t>2016 </a:t>
            </a:r>
            <a:r>
              <a:rPr lang="en-US" sz="4000" i="1" dirty="0"/>
              <a:t>Book of Discipline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9959" y="1920240"/>
            <a:ext cx="7282881" cy="3842385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¶ 635 	Board of Ordained 						Ministry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¶ 666 	District Committee on 					Ordained Ministry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42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010167" y="1824116"/>
            <a:ext cx="7282881" cy="20372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837" y="3669326"/>
            <a:ext cx="7103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dCOM Membership, Organization,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23919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Membership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9959" y="1362785"/>
            <a:ext cx="7800975" cy="3901440"/>
          </a:xfrm>
        </p:spPr>
        <p:txBody>
          <a:bodyPr/>
          <a:lstStyle/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At least 3 laity from district churches</a:t>
            </a:r>
          </a:p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At least 6 clergy from the district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Includes: deacons, elders, an associate member, one local pastor (completed COS)</a:t>
            </a:r>
          </a:p>
          <a:p>
            <a:pPr marL="3429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representative (named by the BOM)</a:t>
            </a:r>
          </a:p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District Superintendent </a:t>
            </a:r>
          </a:p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Diversity Balance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Racial/Ethnic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Young Adult Clergy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Male/Female</a:t>
            </a:r>
          </a:p>
          <a:p>
            <a:pPr marL="628650" lvl="1" indent="0">
              <a:buClr>
                <a:srgbClr val="C00000"/>
              </a:buCl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02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Organization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0079" y="2144319"/>
            <a:ext cx="8503921" cy="3520440"/>
          </a:xfrm>
        </p:spPr>
        <p:txBody>
          <a:bodyPr numCol="1"/>
          <a:lstStyle/>
          <a:p>
            <a:pPr marL="342900" lvl="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sub-committee (¶ 635.1g)</a:t>
            </a:r>
          </a:p>
          <a:p>
            <a:pPr marL="342900" lvl="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trains dCOM members</a:t>
            </a:r>
          </a:p>
          <a:p>
            <a:pPr marL="342900" lvl="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BOM assigns a member to each dCOM</a:t>
            </a:r>
          </a:p>
          <a:p>
            <a:pPr marL="342900" lvl="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Nominations and term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243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9959" y="1630680"/>
            <a:ext cx="7800975" cy="4419600"/>
          </a:xfrm>
        </p:spPr>
        <p:txBody>
          <a:bodyPr/>
          <a:lstStyle/>
          <a:p>
            <a:pPr lvl="0">
              <a:buClr>
                <a:srgbClr val="FF0000"/>
              </a:buClr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Officers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Specific roles not named by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Discipline</a:t>
            </a:r>
          </a:p>
          <a:p>
            <a:pPr marL="3429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Customary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Chair or Co-Chairs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District Registrar</a:t>
            </a:r>
          </a:p>
          <a:p>
            <a:pPr marL="108585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Secretary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58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161" y="587997"/>
            <a:ext cx="8336280" cy="12151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C00000"/>
                </a:solidFill>
              </a:rPr>
              <a:t>Responsibilities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161" y="1803191"/>
            <a:ext cx="8503921" cy="3642360"/>
          </a:xfrm>
        </p:spPr>
        <p:txBody>
          <a:bodyPr numCol="1"/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Implement Candidacy Process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Interview and recommend</a:t>
            </a:r>
          </a:p>
          <a:p>
            <a:pPr marL="108585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Certified candidacy</a:t>
            </a:r>
          </a:p>
          <a:p>
            <a:pPr marL="108585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Licensing </a:t>
            </a:r>
          </a:p>
          <a:p>
            <a:pPr marL="108585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Associate and Provisional Membership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Reinstatement of membership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See BOM Handbook, Chapter 2</a:t>
            </a:r>
          </a:p>
          <a:p>
            <a:pPr lvl="0">
              <a:buClr>
                <a:srgbClr val="FF0000"/>
              </a:buClr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9048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kern="1200" dirty="0" smtClean="0">
            <a:solidFill>
              <a:srgbClr val="FF0000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809</Words>
  <Application>Microsoft Office PowerPoint</Application>
  <PresentationFormat>On-screen Show (4:3)</PresentationFormat>
  <Paragraphs>234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2017-01-12T15:09:10Z</dcterms:created>
  <dcterms:modified xsi:type="dcterms:W3CDTF">2017-01-12T15:09:26Z</dcterms:modified>
</cp:coreProperties>
</file>