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38" autoAdjust="0"/>
    <p:restoredTop sz="86318" autoAdjust="0"/>
  </p:normalViewPr>
  <p:slideViewPr>
    <p:cSldViewPr snapToGrid="0">
      <p:cViewPr varScale="1">
        <p:scale>
          <a:sx n="67" d="100"/>
          <a:sy n="67" d="100"/>
        </p:scale>
        <p:origin x="78" y="12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E5B9C-84D0-440B-AF6D-4B7FC5709EAD}"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2CA0B3-7AE3-42BB-AACE-0E85747CC8CD}" type="slidenum">
              <a:rPr lang="en-US" smtClean="0"/>
              <a:t>‹#›</a:t>
            </a:fld>
            <a:endParaRPr lang="en-US"/>
          </a:p>
        </p:txBody>
      </p:sp>
    </p:spTree>
    <p:extLst>
      <p:ext uri="{BB962C8B-B14F-4D97-AF65-F5344CB8AC3E}">
        <p14:creationId xmlns:p14="http://schemas.microsoft.com/office/powerpoint/2010/main" val="979338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Deacons are appointed to connect the faith community to the needs of the world, especially those who are marginalized, poor, neglected.</a:t>
            </a:r>
          </a:p>
          <a:p>
            <a:r>
              <a:rPr lang="en-US" sz="1200" kern="1200" dirty="0">
                <a:solidFill>
                  <a:schemeClr val="tx1"/>
                </a:solidFill>
                <a:effectLst/>
                <a:latin typeface="+mn-lt"/>
                <a:ea typeface="+mn-ea"/>
                <a:cs typeface="+mn-cs"/>
              </a:rPr>
              <a:t>The first appointment categories listed are outside the local church. About 40 percent of deacons are appointed beyond the local church.</a:t>
            </a:r>
          </a:p>
          <a:p>
            <a:r>
              <a:rPr lang="en-US" sz="1200" kern="1200" dirty="0">
                <a:solidFill>
                  <a:schemeClr val="tx1"/>
                </a:solidFill>
                <a:effectLst/>
                <a:latin typeface="+mn-lt"/>
                <a:ea typeface="+mn-ea"/>
                <a:cs typeface="+mn-cs"/>
              </a:rPr>
              <a:t>They can be appointed to: </a:t>
            </a:r>
          </a:p>
          <a:p>
            <a:pPr lvl="0"/>
            <a:r>
              <a:rPr lang="en-US" sz="1200" kern="1200" dirty="0">
                <a:solidFill>
                  <a:schemeClr val="tx1"/>
                </a:solidFill>
                <a:effectLst/>
                <a:latin typeface="+mn-lt"/>
                <a:ea typeface="+mn-ea"/>
                <a:cs typeface="+mn-cs"/>
              </a:rPr>
              <a:t>Agencies and settings beyond the local church, including ecumenical agencies, that extend Christ’s love and justice in the world and connect church to those in need</a:t>
            </a:r>
          </a:p>
          <a:p>
            <a:pPr lvl="0"/>
            <a:r>
              <a:rPr lang="en-US" sz="1200" kern="1200" dirty="0">
                <a:solidFill>
                  <a:schemeClr val="tx1"/>
                </a:solidFill>
                <a:effectLst/>
                <a:latin typeface="+mn-lt"/>
                <a:ea typeface="+mn-ea"/>
                <a:cs typeface="+mn-cs"/>
              </a:rPr>
              <a:t>UMC agencies, schools, connectional structures</a:t>
            </a:r>
          </a:p>
          <a:p>
            <a:pPr lvl="0"/>
            <a:r>
              <a:rPr lang="en-US" sz="1200" kern="1200" dirty="0">
                <a:solidFill>
                  <a:schemeClr val="tx1"/>
                </a:solidFill>
                <a:effectLst/>
                <a:latin typeface="+mn-lt"/>
                <a:ea typeface="+mn-ea"/>
                <a:cs typeface="+mn-cs"/>
              </a:rPr>
              <a:t>A congregation, charge, or cooperative parish</a:t>
            </a:r>
          </a:p>
          <a:p>
            <a:pPr lvl="0"/>
            <a:r>
              <a:rPr lang="en-US" sz="1200" kern="1200" dirty="0">
                <a:solidFill>
                  <a:schemeClr val="tx1"/>
                </a:solidFill>
                <a:effectLst/>
                <a:latin typeface="+mn-lt"/>
                <a:ea typeface="+mn-ea"/>
                <a:cs typeface="+mn-cs"/>
              </a:rPr>
              <a:t>Attend school</a:t>
            </a:r>
          </a:p>
          <a:p>
            <a:pPr lvl="0"/>
            <a:r>
              <a:rPr lang="en-US" sz="1200" kern="1200" dirty="0">
                <a:solidFill>
                  <a:schemeClr val="tx1"/>
                </a:solidFill>
                <a:effectLst/>
                <a:latin typeface="+mn-lt"/>
                <a:ea typeface="+mn-ea"/>
                <a:cs typeface="+mn-cs"/>
              </a:rPr>
              <a:t>Self-employed in a setting that has a body that helps with goals, evaluation, an accountability acceptable to the bishop, cabinet, and BOM.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2CA0B3-7AE3-42BB-AACE-0E85747CC8CD}" type="slidenum">
              <a:rPr lang="en-US" smtClean="0"/>
              <a:t>2</a:t>
            </a:fld>
            <a:endParaRPr lang="en-US"/>
          </a:p>
        </p:txBody>
      </p:sp>
    </p:spTree>
    <p:extLst>
      <p:ext uri="{BB962C8B-B14F-4D97-AF65-F5344CB8AC3E}">
        <p14:creationId xmlns:p14="http://schemas.microsoft.com/office/powerpoint/2010/main" val="3946168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Whether elder or deacon, ordained clergy are responsible not only for the ways they advocate for justice and offer compassion, but for the ways they lead other baptized Christians into these baptismal vows.</a:t>
            </a:r>
          </a:p>
          <a:p>
            <a:r>
              <a:rPr lang="en-US" sz="1200" kern="1200" dirty="0">
                <a:solidFill>
                  <a:schemeClr val="tx1"/>
                </a:solidFill>
                <a:effectLst/>
                <a:latin typeface="+mn-lt"/>
                <a:ea typeface="+mn-ea"/>
                <a:cs typeface="+mn-cs"/>
              </a:rPr>
              <a:t>For deacons, it’s a 2,000 year old ministry.  Word has the</a:t>
            </a:r>
            <a:r>
              <a:rPr lang="en-US" sz="1200" kern="1200" baseline="0" dirty="0">
                <a:solidFill>
                  <a:schemeClr val="tx1"/>
                </a:solidFill>
                <a:effectLst/>
                <a:latin typeface="+mn-lt"/>
                <a:ea typeface="+mn-ea"/>
                <a:cs typeface="+mn-cs"/>
              </a:rPr>
              <a:t> literal meaning of “servant” and in usage also had the meaning of “emissary.”</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Deacons</a:t>
            </a:r>
            <a:r>
              <a:rPr lang="en-US" sz="1200" kern="1200" baseline="0" dirty="0">
                <a:solidFill>
                  <a:schemeClr val="tx1"/>
                </a:solidFill>
                <a:effectLst/>
                <a:latin typeface="+mn-lt"/>
                <a:ea typeface="+mn-ea"/>
                <a:cs typeface="+mn-cs"/>
              </a:rPr>
              <a:t> and bishops are the first offices mentioned in the NT (Phil 1:1, Rom 16:1, 1 Tim. 3:8-13). Deacons and bishops are mentioned together and in the early centuries of the church, they worked closely together. </a:t>
            </a:r>
          </a:p>
          <a:p>
            <a:r>
              <a:rPr lang="en-US" sz="1200" kern="1200" baseline="0" dirty="0">
                <a:solidFill>
                  <a:schemeClr val="tx1"/>
                </a:solidFill>
                <a:effectLst/>
                <a:latin typeface="+mn-lt"/>
                <a:ea typeface="+mn-ea"/>
                <a:cs typeface="+mn-cs"/>
              </a:rPr>
              <a:t>99-399 called “The Golden Age of the Diaconate.” </a:t>
            </a:r>
            <a:r>
              <a:rPr lang="en-US" sz="1200" kern="1200" dirty="0">
                <a:solidFill>
                  <a:schemeClr val="tx1"/>
                </a:solidFill>
                <a:effectLst/>
                <a:latin typeface="+mn-lt"/>
                <a:ea typeface="+mn-ea"/>
                <a:cs typeface="+mn-cs"/>
              </a:rPr>
              <a:t>Church leadership is three-fold: bishops, presbyters, and deacons</a:t>
            </a:r>
          </a:p>
          <a:p>
            <a:pPr lvl="0"/>
            <a:r>
              <a:rPr lang="en-US" sz="1200" kern="1200" dirty="0">
                <a:solidFill>
                  <a:schemeClr val="tx1"/>
                </a:solidFill>
                <a:effectLst/>
                <a:latin typeface="+mn-lt"/>
                <a:ea typeface="+mn-ea"/>
                <a:cs typeface="+mn-cs"/>
              </a:rPr>
              <a:t>Number of deacons increased significantly</a:t>
            </a:r>
          </a:p>
          <a:p>
            <a:pPr lvl="0"/>
            <a:r>
              <a:rPr lang="en-US" sz="1200" kern="1200" dirty="0">
                <a:solidFill>
                  <a:schemeClr val="tx1"/>
                </a:solidFill>
                <a:effectLst/>
                <a:latin typeface="+mn-lt"/>
                <a:ea typeface="+mn-ea"/>
                <a:cs typeface="+mn-cs"/>
              </a:rPr>
              <a:t>Importance enhanced</a:t>
            </a:r>
          </a:p>
          <a:p>
            <a:pPr lvl="0"/>
            <a:r>
              <a:rPr lang="en-US" sz="1200" kern="1200" dirty="0">
                <a:solidFill>
                  <a:schemeClr val="tx1"/>
                </a:solidFill>
                <a:effectLst/>
                <a:latin typeface="+mn-lt"/>
                <a:ea typeface="+mn-ea"/>
                <a:cs typeface="+mn-cs"/>
              </a:rPr>
              <a:t>Functions more clearly delineated</a:t>
            </a:r>
          </a:p>
          <a:p>
            <a:r>
              <a:rPr lang="en-US" sz="1200" kern="1200" dirty="0">
                <a:solidFill>
                  <a:schemeClr val="tx1"/>
                </a:solidFill>
                <a:effectLst/>
                <a:latin typeface="+mn-lt"/>
                <a:ea typeface="+mn-ea"/>
                <a:cs typeface="+mn-cs"/>
              </a:rPr>
              <a:t>Deacons had close relationship to the bishop, performed certain administrative and liturgical functions, led the church’s ministry in caring for the poor, collecting and distributing the church’s offerings for the poor, visiting the sick</a:t>
            </a:r>
          </a:p>
          <a:p>
            <a:r>
              <a:rPr lang="en-US" sz="1200" kern="1200" dirty="0">
                <a:solidFill>
                  <a:schemeClr val="tx1"/>
                </a:solidFill>
                <a:effectLst/>
                <a:latin typeface="+mn-lt"/>
                <a:ea typeface="+mn-ea"/>
                <a:cs typeface="+mn-cs"/>
              </a:rPr>
              <a:t>Some deacons presided over the Eucharist or baptized with the bishop’s authorization, when neither bishop nor presbyter was able to be present. In some cases, deacons were in charge of small congregations.</a:t>
            </a:r>
          </a:p>
          <a:p>
            <a:r>
              <a:rPr lang="en-US" sz="1200" b="1" kern="1200" dirty="0">
                <a:solidFill>
                  <a:schemeClr val="tx1"/>
                </a:solidFill>
                <a:effectLst/>
                <a:latin typeface="+mn-lt"/>
                <a:ea typeface="+mn-ea"/>
                <a:cs typeface="+mn-cs"/>
              </a:rPr>
              <a:t>Late fourth century (post-Nicene): Hierarchical Ordering</a:t>
            </a:r>
          </a:p>
          <a:p>
            <a:r>
              <a:rPr lang="en-US" sz="1200" kern="1200" dirty="0">
                <a:solidFill>
                  <a:schemeClr val="tx1"/>
                </a:solidFill>
                <a:effectLst/>
                <a:latin typeface="+mn-lt"/>
                <a:ea typeface="+mn-ea"/>
                <a:cs typeface="+mn-cs"/>
              </a:rPr>
              <a:t>Church started to restructure similar to Roman government. Bishop became regional. Presbyters became priests. Deacon became stepping stone “up” to presbyter and then up to bishop; an apprentice to the “higher” role of priest. Diaconate waned with this reduction in “status.” Celibacy became</a:t>
            </a:r>
            <a:r>
              <a:rPr lang="en-US" sz="1200" kern="1200" baseline="0" dirty="0">
                <a:solidFill>
                  <a:schemeClr val="tx1"/>
                </a:solidFill>
                <a:effectLst/>
                <a:latin typeface="+mn-lt"/>
                <a:ea typeface="+mn-ea"/>
                <a:cs typeface="+mn-cs"/>
              </a:rPr>
              <a:t> expected of clergy; why agree to celibacy for a less respected order? Monastic orders took on the social service ministry once led by deacons.</a:t>
            </a:r>
            <a:r>
              <a:rPr lang="en-US" sz="1200" kern="1200" dirty="0">
                <a:solidFill>
                  <a:schemeClr val="tx1"/>
                </a:solidFill>
                <a:effectLst/>
                <a:latin typeface="+mn-lt"/>
                <a:ea typeface="+mn-ea"/>
                <a:cs typeface="+mn-cs"/>
              </a:rPr>
              <a:t> Deacons could administer communion or baptize in grave or urgent circumstances. </a:t>
            </a:r>
            <a:r>
              <a:rPr lang="en-US" sz="1200" b="1" kern="1200" dirty="0">
                <a:solidFill>
                  <a:schemeClr val="tx1"/>
                </a:solidFill>
                <a:effectLst/>
                <a:latin typeface="+mn-lt"/>
                <a:ea typeface="+mn-ea"/>
                <a:cs typeface="+mn-cs"/>
              </a:rPr>
              <a:t>18</a:t>
            </a:r>
            <a:r>
              <a:rPr lang="en-US" sz="1200" b="1" kern="1200" baseline="30000" dirty="0">
                <a:solidFill>
                  <a:schemeClr val="tx1"/>
                </a:solidFill>
                <a:effectLst/>
                <a:latin typeface="+mn-lt"/>
                <a:ea typeface="+mn-ea"/>
                <a:cs typeface="+mn-cs"/>
              </a:rPr>
              <a:t>th</a:t>
            </a:r>
            <a:r>
              <a:rPr lang="en-US" sz="1200" b="1" kern="1200" dirty="0">
                <a:solidFill>
                  <a:schemeClr val="tx1"/>
                </a:solidFill>
                <a:effectLst/>
                <a:latin typeface="+mn-lt"/>
                <a:ea typeface="+mn-ea"/>
                <a:cs typeface="+mn-cs"/>
              </a:rPr>
              <a:t>-19</a:t>
            </a:r>
            <a:r>
              <a:rPr lang="en-US" sz="1200" b="1" kern="1200" baseline="30000" dirty="0">
                <a:solidFill>
                  <a:schemeClr val="tx1"/>
                </a:solidFill>
                <a:effectLst/>
                <a:latin typeface="+mn-lt"/>
                <a:ea typeface="+mn-ea"/>
                <a:cs typeface="+mn-cs"/>
              </a:rPr>
              <a:t>th</a:t>
            </a:r>
            <a:r>
              <a:rPr lang="en-US" sz="1200" b="1" kern="1200" dirty="0">
                <a:solidFill>
                  <a:schemeClr val="tx1"/>
                </a:solidFill>
                <a:effectLst/>
                <a:latin typeface="+mn-lt"/>
                <a:ea typeface="+mn-ea"/>
                <a:cs typeface="+mn-cs"/>
              </a:rPr>
              <a:t> Centuries: </a:t>
            </a:r>
          </a:p>
          <a:p>
            <a:r>
              <a:rPr lang="en-US" sz="1200" kern="1200" dirty="0">
                <a:solidFill>
                  <a:schemeClr val="tx1"/>
                </a:solidFill>
                <a:effectLst/>
                <a:latin typeface="+mn-lt"/>
                <a:ea typeface="+mn-ea"/>
                <a:cs typeface="+mn-cs"/>
              </a:rPr>
              <a:t>Urbanization led to rise of social work</a:t>
            </a:r>
            <a:r>
              <a:rPr lang="en-US" sz="1200" kern="1200" baseline="0" dirty="0">
                <a:solidFill>
                  <a:schemeClr val="tx1"/>
                </a:solidFill>
                <a:effectLst/>
                <a:latin typeface="+mn-lt"/>
                <a:ea typeface="+mn-ea"/>
                <a:cs typeface="+mn-cs"/>
              </a:rPr>
              <a:t> and settlement house movement as well as orders of deaconesses who served the poor. </a:t>
            </a:r>
            <a:r>
              <a:rPr lang="en-US" sz="1200" kern="1200" dirty="0">
                <a:solidFill>
                  <a:schemeClr val="tx1"/>
                </a:solidFill>
                <a:effectLst/>
                <a:latin typeface="+mn-lt"/>
                <a:ea typeface="+mn-ea"/>
                <a:cs typeface="+mn-cs"/>
              </a:rPr>
              <a:t>Europe sees a flourishing of diaconal houses of ministry that served the poor, including founding schools and hospitals. European deaconesses live communally in motherhouses and serve as nurses, social workers, and parish workers.</a:t>
            </a:r>
            <a:r>
              <a:rPr lang="en-US" sz="1200" kern="1200" baseline="0" dirty="0">
                <a:solidFill>
                  <a:schemeClr val="tx1"/>
                </a:solidFill>
                <a:effectLst/>
                <a:latin typeface="+mn-lt"/>
                <a:ea typeface="+mn-ea"/>
                <a:cs typeface="+mn-cs"/>
              </a:rPr>
              <a:t> In </a:t>
            </a:r>
            <a:r>
              <a:rPr lang="en-US" sz="1200" kern="1200" dirty="0">
                <a:solidFill>
                  <a:schemeClr val="tx1"/>
                </a:solidFill>
                <a:effectLst/>
                <a:latin typeface="+mn-lt"/>
                <a:ea typeface="+mn-ea"/>
                <a:cs typeface="+mn-cs"/>
              </a:rPr>
              <a:t>1888</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Methodist Episcopal Church General Conference approves creation of the lay office of deaconess. Women’s organization oversees this. Jane Bancroft Robinson and Lucy Rider Meyer led the movement, inspired partly by the European movement.</a:t>
            </a:r>
          </a:p>
          <a:p>
            <a:r>
              <a:rPr lang="en-US" sz="1200" b="1" kern="1200" dirty="0">
                <a:solidFill>
                  <a:schemeClr val="tx1"/>
                </a:solidFill>
                <a:effectLst/>
                <a:latin typeface="+mn-lt"/>
                <a:ea typeface="+mn-ea"/>
                <a:cs typeface="+mn-cs"/>
              </a:rPr>
              <a:t>20</a:t>
            </a:r>
            <a:r>
              <a:rPr lang="en-US" sz="1200" b="1" kern="1200" baseline="30000" dirty="0">
                <a:solidFill>
                  <a:schemeClr val="tx1"/>
                </a:solidFill>
                <a:effectLst/>
                <a:latin typeface="+mn-lt"/>
                <a:ea typeface="+mn-ea"/>
                <a:cs typeface="+mn-cs"/>
              </a:rPr>
              <a:t>th</a:t>
            </a:r>
            <a:r>
              <a:rPr lang="en-US" sz="1200" b="1" kern="1200" dirty="0">
                <a:solidFill>
                  <a:schemeClr val="tx1"/>
                </a:solidFill>
                <a:effectLst/>
                <a:latin typeface="+mn-lt"/>
                <a:ea typeface="+mn-ea"/>
                <a:cs typeface="+mn-cs"/>
              </a:rPr>
              <a:t>-21</a:t>
            </a:r>
            <a:r>
              <a:rPr lang="en-US" sz="1200" b="1" kern="1200" baseline="30000" dirty="0">
                <a:solidFill>
                  <a:schemeClr val="tx1"/>
                </a:solidFill>
                <a:effectLst/>
                <a:latin typeface="+mn-lt"/>
                <a:ea typeface="+mn-ea"/>
                <a:cs typeface="+mn-cs"/>
              </a:rPr>
              <a:t>st</a:t>
            </a:r>
            <a:r>
              <a:rPr lang="en-US" sz="1200" b="1" kern="1200" baseline="0" dirty="0">
                <a:solidFill>
                  <a:schemeClr val="tx1"/>
                </a:solidFill>
                <a:effectLst/>
                <a:latin typeface="+mn-lt"/>
                <a:ea typeface="+mn-ea"/>
                <a:cs typeface="+mn-cs"/>
              </a:rPr>
              <a:t> centuries</a:t>
            </a:r>
          </a:p>
          <a:p>
            <a:r>
              <a:rPr lang="en-US" sz="1200" kern="1200" dirty="0">
                <a:solidFill>
                  <a:schemeClr val="tx1"/>
                </a:solidFill>
                <a:effectLst/>
                <a:latin typeface="+mn-lt"/>
                <a:ea typeface="+mn-ea"/>
                <a:cs typeface="+mn-cs"/>
              </a:rPr>
              <a:t>1964:</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World Council of Churches holds a consultation on the diaconate. Several churches expressed interest in a permanent, service-oriented diaconate.</a:t>
            </a:r>
          </a:p>
          <a:p>
            <a:r>
              <a:rPr lang="en-US" sz="1200" kern="1200" dirty="0">
                <a:solidFill>
                  <a:schemeClr val="tx1"/>
                </a:solidFill>
                <a:effectLst/>
                <a:latin typeface="+mn-lt"/>
                <a:ea typeface="+mn-ea"/>
                <a:cs typeface="+mn-cs"/>
              </a:rPr>
              <a:t>1965:</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Second Vatican Council establishes a permanent clergy diaconate (for men) in the Catholic Church.</a:t>
            </a:r>
          </a:p>
          <a:p>
            <a:r>
              <a:rPr lang="en-US" sz="1200" kern="1200" dirty="0">
                <a:solidFill>
                  <a:schemeClr val="tx1"/>
                </a:solidFill>
                <a:effectLst/>
                <a:latin typeface="+mn-lt"/>
                <a:ea typeface="+mn-ea"/>
                <a:cs typeface="+mn-cs"/>
              </a:rPr>
              <a:t>1976:United Methodist General Conference creates office of diaconal minister, for laypeople who are called to be employed by church or outside agency, consecrated for specialized ministries of love, justice, and service. Most who were consecrated were church workers in Christian education, youth ministry, music, and church business administration.</a:t>
            </a:r>
          </a:p>
          <a:p>
            <a:r>
              <a:rPr lang="en-US" sz="1200" kern="1200" dirty="0">
                <a:solidFill>
                  <a:schemeClr val="tx1"/>
                </a:solidFill>
                <a:effectLst/>
                <a:latin typeface="+mn-lt"/>
                <a:ea typeface="+mn-ea"/>
                <a:cs typeface="+mn-cs"/>
              </a:rPr>
              <a:t>1989:</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Methodist Church in England restores a permanent, service-oriented, ordained diaconate. </a:t>
            </a:r>
          </a:p>
          <a:p>
            <a:r>
              <a:rPr lang="en-US" sz="1200" kern="1200" dirty="0">
                <a:solidFill>
                  <a:schemeClr val="tx1"/>
                </a:solidFill>
                <a:effectLst/>
                <a:latin typeface="+mn-lt"/>
                <a:ea typeface="+mn-ea"/>
                <a:cs typeface="+mn-cs"/>
              </a:rPr>
              <a:t>1996:</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United Methodist General Conference approves two ordained orders, deacon and elder;</a:t>
            </a:r>
          </a:p>
          <a:p>
            <a:r>
              <a:rPr lang="en-US" sz="1200" kern="1200" dirty="0">
                <a:solidFill>
                  <a:schemeClr val="tx1"/>
                </a:solidFill>
                <a:effectLst/>
                <a:latin typeface="+mn-lt"/>
                <a:ea typeface="+mn-ea"/>
                <a:cs typeface="+mn-cs"/>
              </a:rPr>
              <a:t>direct ordination to both.</a:t>
            </a:r>
          </a:p>
          <a:p>
            <a:r>
              <a:rPr lang="en-US" sz="1200" kern="1200" dirty="0">
                <a:solidFill>
                  <a:schemeClr val="tx1"/>
                </a:solidFill>
                <a:effectLst/>
                <a:latin typeface="+mn-lt"/>
                <a:ea typeface="+mn-ea"/>
                <a:cs typeface="+mn-cs"/>
              </a:rPr>
              <a:t>2008:</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General Conference allows bishops to authorize a deacon to administer the sacraments when no elder is available, within a deacon’s primary appointment.</a:t>
            </a:r>
          </a:p>
          <a:p>
            <a:r>
              <a:rPr lang="en-US" sz="1200" kern="1200" dirty="0">
                <a:solidFill>
                  <a:schemeClr val="tx1"/>
                </a:solidFill>
                <a:effectLst/>
                <a:latin typeface="+mn-lt"/>
                <a:ea typeface="+mn-ea"/>
                <a:cs typeface="+mn-cs"/>
              </a:rPr>
              <a:t>2016:</a:t>
            </a:r>
            <a:r>
              <a:rPr lang="en-US" sz="1200" kern="1200" baseline="0" dirty="0">
                <a:solidFill>
                  <a:schemeClr val="tx1"/>
                </a:solidFill>
                <a:effectLst/>
                <a:latin typeface="+mn-lt"/>
                <a:ea typeface="+mn-ea"/>
                <a:cs typeface="+mn-cs"/>
              </a:rPr>
              <a:t> General Conference adjusts deacons’ administration of the sacraments to be determined by bishop and deacon “for the sake of extending the mission and ministry of the church.” No DS or elder permission/absence required.</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D2CA0B3-7AE3-42BB-AACE-0E85747CC8CD}" type="slidenum">
              <a:rPr lang="en-US" smtClean="0"/>
              <a:t>3</a:t>
            </a:fld>
            <a:endParaRPr lang="en-US"/>
          </a:p>
        </p:txBody>
      </p:sp>
    </p:spTree>
    <p:extLst>
      <p:ext uri="{BB962C8B-B14F-4D97-AF65-F5344CB8AC3E}">
        <p14:creationId xmlns:p14="http://schemas.microsoft.com/office/powerpoint/2010/main" val="3389936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Whether elder or deacon, ordained clergy are responsible not only for the ways they advocate for justice and offer compassion, but for the ways they lead other baptized Christians into these baptismal vows.</a:t>
            </a:r>
          </a:p>
          <a:p>
            <a:r>
              <a:rPr lang="en-US" sz="1200" kern="1200" dirty="0">
                <a:solidFill>
                  <a:schemeClr val="tx1"/>
                </a:solidFill>
                <a:effectLst/>
                <a:latin typeface="+mn-lt"/>
                <a:ea typeface="+mn-ea"/>
                <a:cs typeface="+mn-cs"/>
              </a:rPr>
              <a:t>For deacons, it’s a 2,000 year old ministry.  [need some brief history]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Meredith Martin (far left)</a:t>
            </a:r>
            <a:r>
              <a:rPr lang="en-US" sz="1200" kern="1200" dirty="0">
                <a:solidFill>
                  <a:schemeClr val="tx1"/>
                </a:solidFill>
                <a:effectLst/>
                <a:latin typeface="+mn-lt"/>
                <a:ea typeface="+mn-ea"/>
                <a:cs typeface="+mn-cs"/>
              </a:rPr>
              <a:t>, director of programs at Family Services of Davidson County, N.C. She has a master of divinity and a master’s of social work. The agency works with people in our community who are experiencing challenges in their lives due to mental health problems, involvement in the criminal justice system, domestic violence and/or sexual assault and related risk factors. “Through my work I connect with local churches to provide volunteer opportunities for churches, training for clergy and their congregations, community presentations, and I also do some consulting with pastors and other faith leaders on issues they are facing in their churches and how to appropriately handle them. Currently, I am doing a lot of training for faith leaders on how to respond when persons in their communities share they are experiencing domestic violence.”</a:t>
            </a:r>
          </a:p>
          <a:p>
            <a:r>
              <a:rPr lang="en-US" sz="1200" b="1" kern="1200" dirty="0">
                <a:solidFill>
                  <a:schemeClr val="tx1"/>
                </a:solidFill>
                <a:effectLst/>
                <a:latin typeface="+mn-lt"/>
                <a:ea typeface="+mn-ea"/>
                <a:cs typeface="+mn-cs"/>
              </a:rPr>
              <a:t>Gregory Gross (far right)</a:t>
            </a:r>
            <a:r>
              <a:rPr lang="en-US" sz="1200" kern="1200" dirty="0">
                <a:solidFill>
                  <a:schemeClr val="tx1"/>
                </a:solidFill>
                <a:effectLst/>
                <a:latin typeface="+mn-lt"/>
                <a:ea typeface="+mn-ea"/>
                <a:cs typeface="+mn-cs"/>
              </a:rPr>
              <a:t>, director of The Night Ministry, in Chicago, which provides housing health care and human connection to those experiencing poverty, housing instability, or hopelessness. He also actively advocates (and invites others into that work of advocacy) for public policy change in Illinois on behalf of the poor.</a:t>
            </a:r>
          </a:p>
          <a:p>
            <a:r>
              <a:rPr lang="en-US" sz="1200" b="1" kern="1200" dirty="0">
                <a:solidFill>
                  <a:schemeClr val="tx1"/>
                </a:solidFill>
                <a:effectLst/>
                <a:latin typeface="+mn-lt"/>
                <a:ea typeface="+mn-ea"/>
                <a:cs typeface="+mn-cs"/>
              </a:rPr>
              <a:t>Amelia </a:t>
            </a:r>
            <a:r>
              <a:rPr lang="en-US" sz="1200" b="1" kern="1200" dirty="0" err="1">
                <a:solidFill>
                  <a:schemeClr val="tx1"/>
                </a:solidFill>
                <a:effectLst/>
                <a:latin typeface="+mn-lt"/>
                <a:ea typeface="+mn-ea"/>
                <a:cs typeface="+mn-cs"/>
              </a:rPr>
              <a:t>Boomershine</a:t>
            </a:r>
            <a:r>
              <a:rPr lang="en-US" sz="1200" b="1" kern="1200" dirty="0">
                <a:solidFill>
                  <a:schemeClr val="tx1"/>
                </a:solidFill>
                <a:effectLst/>
                <a:latin typeface="+mn-lt"/>
                <a:ea typeface="+mn-ea"/>
                <a:cs typeface="+mn-cs"/>
              </a:rPr>
              <a:t> (next</a:t>
            </a:r>
            <a:r>
              <a:rPr lang="en-US" sz="1200" b="1" kern="1200" baseline="0" dirty="0">
                <a:solidFill>
                  <a:schemeClr val="tx1"/>
                </a:solidFill>
                <a:effectLst/>
                <a:latin typeface="+mn-lt"/>
                <a:ea typeface="+mn-ea"/>
                <a:cs typeface="+mn-cs"/>
              </a:rPr>
              <a:t> to Greg)</a:t>
            </a:r>
            <a:r>
              <a:rPr lang="en-US" sz="1200" kern="1200" dirty="0">
                <a:solidFill>
                  <a:schemeClr val="tx1"/>
                </a:solidFill>
                <a:effectLst/>
                <a:latin typeface="+mn-lt"/>
                <a:ea typeface="+mn-ea"/>
                <a:cs typeface="+mn-cs"/>
              </a:rPr>
              <a:t> operates “Seeds of Grace,” a ministry to incarcerated women in Dayton. They help incarcerated women encouraged Bible stories, learn to tell their own stories, learn spiritual practices, and connect with advocates on the outside who will help them with the job and housing process once they are released . . . and to continue in their spiritual disciplines. Laypeople are part of this ministry, supporting the women in prayer and serving as mentor/friends as they readjust to life after incarceration.</a:t>
            </a:r>
          </a:p>
          <a:p>
            <a:r>
              <a:rPr lang="en-US" sz="1200" b="1" kern="1200" dirty="0">
                <a:solidFill>
                  <a:schemeClr val="tx1"/>
                </a:solidFill>
                <a:effectLst/>
                <a:latin typeface="+mn-lt"/>
                <a:ea typeface="+mn-ea"/>
                <a:cs typeface="+mn-cs"/>
              </a:rPr>
              <a:t>Bruce Maxwell</a:t>
            </a:r>
            <a:r>
              <a:rPr lang="en-US" sz="1200" kern="1200" dirty="0">
                <a:solidFill>
                  <a:schemeClr val="tx1"/>
                </a:solidFill>
                <a:effectLst/>
                <a:latin typeface="+mn-lt"/>
                <a:ea typeface="+mn-ea"/>
                <a:cs typeface="+mn-cs"/>
              </a:rPr>
              <a:t> (lower</a:t>
            </a:r>
            <a:r>
              <a:rPr lang="en-US" sz="1200" kern="1200" baseline="0" dirty="0">
                <a:solidFill>
                  <a:schemeClr val="tx1"/>
                </a:solidFill>
                <a:effectLst/>
                <a:latin typeface="+mn-lt"/>
                <a:ea typeface="+mn-ea"/>
                <a:cs typeface="+mn-cs"/>
              </a:rPr>
              <a:t> photo) </a:t>
            </a:r>
            <a:r>
              <a:rPr lang="en-US" sz="1200" kern="1200" dirty="0">
                <a:solidFill>
                  <a:schemeClr val="tx1"/>
                </a:solidFill>
                <a:effectLst/>
                <a:latin typeface="+mn-lt"/>
                <a:ea typeface="+mn-ea"/>
                <a:cs typeface="+mn-cs"/>
              </a:rPr>
              <a:t>is a chaplain at </a:t>
            </a:r>
            <a:r>
              <a:rPr lang="en-US" sz="1200" kern="1200" dirty="0" err="1">
                <a:solidFill>
                  <a:schemeClr val="tx1"/>
                </a:solidFill>
                <a:effectLst/>
                <a:latin typeface="+mn-lt"/>
                <a:ea typeface="+mn-ea"/>
                <a:cs typeface="+mn-cs"/>
              </a:rPr>
              <a:t>Breezewood</a:t>
            </a:r>
            <a:r>
              <a:rPr lang="en-US" sz="1200" kern="1200" dirty="0">
                <a:solidFill>
                  <a:schemeClr val="tx1"/>
                </a:solidFill>
                <a:effectLst/>
                <a:latin typeface="+mn-lt"/>
                <a:ea typeface="+mn-ea"/>
                <a:cs typeface="+mn-cs"/>
              </a:rPr>
              <a:t> Trucker/Traveler </a:t>
            </a:r>
            <a:r>
              <a:rPr lang="en-US" sz="1200" kern="1200" dirty="0" err="1">
                <a:solidFill>
                  <a:schemeClr val="tx1"/>
                </a:solidFill>
                <a:effectLst/>
                <a:latin typeface="+mn-lt"/>
                <a:ea typeface="+mn-ea"/>
                <a:cs typeface="+mn-cs"/>
              </a:rPr>
              <a:t>Minsitry</a:t>
            </a:r>
            <a:r>
              <a:rPr lang="en-US" sz="1200" kern="1200" dirty="0">
                <a:solidFill>
                  <a:schemeClr val="tx1"/>
                </a:solidFill>
                <a:effectLst/>
                <a:latin typeface="+mn-lt"/>
                <a:ea typeface="+mn-ea"/>
                <a:cs typeface="+mn-cs"/>
              </a:rPr>
              <a:t> in </a:t>
            </a:r>
            <a:r>
              <a:rPr lang="en-US" sz="1200" kern="1200" dirty="0" err="1">
                <a:solidFill>
                  <a:schemeClr val="tx1"/>
                </a:solidFill>
                <a:effectLst/>
                <a:latin typeface="+mn-lt"/>
                <a:ea typeface="+mn-ea"/>
                <a:cs typeface="+mn-cs"/>
              </a:rPr>
              <a:t>Pennsyvlvania</a:t>
            </a:r>
            <a:r>
              <a:rPr lang="en-US" sz="1200" kern="1200" dirty="0">
                <a:solidFill>
                  <a:schemeClr val="tx1"/>
                </a:solidFill>
                <a:effectLst/>
                <a:latin typeface="+mn-lt"/>
                <a:ea typeface="+mn-ea"/>
                <a:cs typeface="+mn-cs"/>
              </a:rPr>
              <a:t>. He offers prayer, counsel, hospitality and emergency help at two Pennsylvania truck stops.  He provides a listening ear, provides Bible and spiritual growth recordings for the long trips on the road, helps people with emergency needs. The trucker’s life is a solitary one, and Bruce helps them with strengthen relationships.</a:t>
            </a:r>
          </a:p>
          <a:p>
            <a:endParaRPr lang="en-US" dirty="0"/>
          </a:p>
        </p:txBody>
      </p:sp>
      <p:sp>
        <p:nvSpPr>
          <p:cNvPr id="4" name="Slide Number Placeholder 3"/>
          <p:cNvSpPr>
            <a:spLocks noGrp="1"/>
          </p:cNvSpPr>
          <p:nvPr>
            <p:ph type="sldNum" sz="quarter" idx="10"/>
          </p:nvPr>
        </p:nvSpPr>
        <p:spPr/>
        <p:txBody>
          <a:bodyPr/>
          <a:lstStyle/>
          <a:p>
            <a:fld id="{AD2CA0B3-7AE3-42BB-AACE-0E85747CC8CD}" type="slidenum">
              <a:rPr lang="en-US" smtClean="0"/>
              <a:t>4</a:t>
            </a:fld>
            <a:endParaRPr lang="en-US"/>
          </a:p>
        </p:txBody>
      </p:sp>
    </p:spTree>
    <p:extLst>
      <p:ext uri="{BB962C8B-B14F-4D97-AF65-F5344CB8AC3E}">
        <p14:creationId xmlns:p14="http://schemas.microsoft.com/office/powerpoint/2010/main" val="3484803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Self-directed ministries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Appointments beyond the local church need to have a body that helps with goals, evaluation, an accountability acceptable to the bishop, cabinet, and BOM. This can be provided by a church that has a relationship to the ministry. Or it can be provided by a small board of directors. A performance evaluation based on goals should be submitted annually with the deacon’s annual report to the annual and charge conference.</a:t>
            </a:r>
          </a:p>
          <a:p>
            <a:r>
              <a:rPr lang="en-US" sz="1200" kern="1200" dirty="0">
                <a:solidFill>
                  <a:schemeClr val="tx1"/>
                </a:solidFill>
                <a:effectLst/>
                <a:latin typeface="+mn-lt"/>
                <a:ea typeface="+mn-ea"/>
                <a:cs typeface="+mn-cs"/>
              </a:rPr>
              <a:t>The BOM and bishop assess whether a proposed setting is appropriate as an appointment for a deacon. GBHEM offers these questions to help BOMs and bishops:</a:t>
            </a:r>
          </a:p>
          <a:p>
            <a:r>
              <a:rPr lang="en-US" sz="1200" kern="1200" dirty="0">
                <a:solidFill>
                  <a:schemeClr val="tx1"/>
                </a:solidFill>
                <a:effectLst/>
                <a:latin typeface="+mn-lt"/>
                <a:ea typeface="+mn-ea"/>
                <a:cs typeface="+mn-cs"/>
              </a:rPr>
              <a:t>• How is the proposed ministry one in which the vows of ordination to Word, Service, Compassion and Justice can be fulfilled?</a:t>
            </a:r>
          </a:p>
          <a:p>
            <a:r>
              <a:rPr lang="en-US" sz="1200" kern="1200" dirty="0">
                <a:solidFill>
                  <a:schemeClr val="tx1"/>
                </a:solidFill>
                <a:effectLst/>
                <a:latin typeface="+mn-lt"/>
                <a:ea typeface="+mn-ea"/>
                <a:cs typeface="+mn-cs"/>
              </a:rPr>
              <a:t>• How does the proposed ministry setting provide an opportunity to maintain a relationship and accountability with the Order of Deacons and the structure of the church?</a:t>
            </a:r>
          </a:p>
          <a:p>
            <a:r>
              <a:rPr lang="en-US" sz="1200" kern="1200" dirty="0">
                <a:solidFill>
                  <a:schemeClr val="tx1"/>
                </a:solidFill>
                <a:effectLst/>
                <a:latin typeface="+mn-lt"/>
                <a:ea typeface="+mn-ea"/>
                <a:cs typeface="+mn-cs"/>
              </a:rPr>
              <a:t>• How is the proposed ministry congruent with the church’s commitment into the world?</a:t>
            </a:r>
          </a:p>
          <a:p>
            <a:r>
              <a:rPr lang="en-US" sz="1200" kern="1200" dirty="0">
                <a:solidFill>
                  <a:schemeClr val="tx1"/>
                </a:solidFill>
                <a:effectLst/>
                <a:latin typeface="+mn-lt"/>
                <a:ea typeface="+mn-ea"/>
                <a:cs typeface="+mn-cs"/>
              </a:rPr>
              <a:t>• Does the person possess the gifts, training, education, and work experience required for the proposed ministry?</a:t>
            </a:r>
          </a:p>
          <a:p>
            <a:endParaRPr lang="en-US" dirty="0"/>
          </a:p>
        </p:txBody>
      </p:sp>
      <p:sp>
        <p:nvSpPr>
          <p:cNvPr id="4" name="Slide Number Placeholder 3"/>
          <p:cNvSpPr>
            <a:spLocks noGrp="1"/>
          </p:cNvSpPr>
          <p:nvPr>
            <p:ph type="sldNum" sz="quarter" idx="10"/>
          </p:nvPr>
        </p:nvSpPr>
        <p:spPr/>
        <p:txBody>
          <a:bodyPr/>
          <a:lstStyle/>
          <a:p>
            <a:fld id="{AD2CA0B3-7AE3-42BB-AACE-0E85747CC8CD}" type="slidenum">
              <a:rPr lang="en-US" smtClean="0"/>
              <a:t>5</a:t>
            </a:fld>
            <a:endParaRPr lang="en-US"/>
          </a:p>
        </p:txBody>
      </p:sp>
    </p:spTree>
    <p:extLst>
      <p:ext uri="{BB962C8B-B14F-4D97-AF65-F5344CB8AC3E}">
        <p14:creationId xmlns:p14="http://schemas.microsoft.com/office/powerpoint/2010/main" val="648012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10/14/2016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10/14/2016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10/14/2016</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10/14/2016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10/14/2016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10/14/2016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10/14/2016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10/14/2016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10/14/2016</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Deacons Appointed Beyond the Local Church</a:t>
            </a:r>
          </a:p>
        </p:txBody>
      </p:sp>
      <p:sp>
        <p:nvSpPr>
          <p:cNvPr id="3" name="Subtitle 2"/>
          <p:cNvSpPr>
            <a:spLocks noGrp="1"/>
          </p:cNvSpPr>
          <p:nvPr>
            <p:ph type="subTitle" idx="1"/>
          </p:nvPr>
        </p:nvSpPr>
        <p:spPr/>
        <p:txBody>
          <a:bodyPr/>
          <a:lstStyle/>
          <a:p>
            <a:r>
              <a:rPr lang="en-US" dirty="0"/>
              <a:t>Credentialing &amp; Deploying</a:t>
            </a:r>
          </a:p>
        </p:txBody>
      </p:sp>
    </p:spTree>
    <p:extLst>
      <p:ext uri="{BB962C8B-B14F-4D97-AF65-F5344CB8AC3E}">
        <p14:creationId xmlns:p14="http://schemas.microsoft.com/office/powerpoint/2010/main" val="225269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4262282" y="151108"/>
            <a:ext cx="3342867" cy="2510257"/>
          </a:xfrm>
          <a:prstGeom prst="rect">
            <a:avLst/>
          </a:prstGeom>
        </p:spPr>
      </p:pic>
      <p:pic>
        <p:nvPicPr>
          <p:cNvPr id="4" name="Picture 3"/>
          <p:cNvPicPr>
            <a:picLocks noChangeAspect="1"/>
          </p:cNvPicPr>
          <p:nvPr/>
        </p:nvPicPr>
        <p:blipFill>
          <a:blip r:embed="rId4"/>
          <a:stretch>
            <a:fillRect/>
          </a:stretch>
        </p:blipFill>
        <p:spPr>
          <a:xfrm>
            <a:off x="8162939" y="757635"/>
            <a:ext cx="3907034" cy="5860550"/>
          </a:xfrm>
          <a:prstGeom prst="rect">
            <a:avLst/>
          </a:prstGeom>
        </p:spPr>
      </p:pic>
      <p:sp>
        <p:nvSpPr>
          <p:cNvPr id="2" name="Title 1"/>
          <p:cNvSpPr>
            <a:spLocks noGrp="1"/>
          </p:cNvSpPr>
          <p:nvPr>
            <p:ph type="title"/>
          </p:nvPr>
        </p:nvSpPr>
        <p:spPr>
          <a:xfrm>
            <a:off x="-1620426" y="2869895"/>
            <a:ext cx="9613860" cy="1090788"/>
          </a:xfrm>
        </p:spPr>
        <p:txBody>
          <a:bodyPr/>
          <a:lstStyle/>
          <a:p>
            <a:r>
              <a:rPr lang="en-US" dirty="0"/>
              <a:t>First Category of Appointment: </a:t>
            </a:r>
            <a:br>
              <a:rPr lang="en-US" dirty="0"/>
            </a:br>
            <a:r>
              <a:rPr lang="en-US" dirty="0"/>
              <a:t>Beyond the Local Church</a:t>
            </a:r>
          </a:p>
        </p:txBody>
      </p:sp>
      <p:pic>
        <p:nvPicPr>
          <p:cNvPr id="5" name="Picture 4"/>
          <p:cNvPicPr>
            <a:picLocks noChangeAspect="1"/>
          </p:cNvPicPr>
          <p:nvPr/>
        </p:nvPicPr>
        <p:blipFill>
          <a:blip r:embed="rId5"/>
          <a:stretch>
            <a:fillRect/>
          </a:stretch>
        </p:blipFill>
        <p:spPr>
          <a:xfrm>
            <a:off x="1342104" y="156976"/>
            <a:ext cx="2641284" cy="2443188"/>
          </a:xfrm>
          <a:prstGeom prst="rect">
            <a:avLst/>
          </a:prstGeom>
        </p:spPr>
      </p:pic>
      <p:pic>
        <p:nvPicPr>
          <p:cNvPr id="8" name="Picture 7"/>
          <p:cNvPicPr>
            <a:picLocks noChangeAspect="1"/>
          </p:cNvPicPr>
          <p:nvPr/>
        </p:nvPicPr>
        <p:blipFill>
          <a:blip r:embed="rId6"/>
          <a:stretch>
            <a:fillRect/>
          </a:stretch>
        </p:blipFill>
        <p:spPr>
          <a:xfrm>
            <a:off x="1599654" y="4230414"/>
            <a:ext cx="5593392" cy="2553992"/>
          </a:xfrm>
          <a:prstGeom prst="rect">
            <a:avLst/>
          </a:prstGeom>
        </p:spPr>
      </p:pic>
    </p:spTree>
    <p:extLst>
      <p:ext uri="{BB962C8B-B14F-4D97-AF65-F5344CB8AC3E}">
        <p14:creationId xmlns:p14="http://schemas.microsoft.com/office/powerpoint/2010/main" val="644503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50721" y="206478"/>
            <a:ext cx="10264879" cy="7971413"/>
          </a:xfrm>
          <a:prstGeom prst="rect">
            <a:avLst/>
          </a:prstGeom>
          <a:noFill/>
        </p:spPr>
        <p:txBody>
          <a:bodyPr wrap="square" rtlCol="0">
            <a:spAutoFit/>
          </a:bodyPr>
          <a:lstStyle/>
          <a:p>
            <a:pPr algn="just"/>
            <a:r>
              <a:rPr lang="en-US" sz="2800" b="1" dirty="0">
                <a:solidFill>
                  <a:schemeClr val="accent3">
                    <a:lumMod val="50000"/>
                  </a:schemeClr>
                </a:solidFill>
                <a:latin typeface="Ravie" panose="04040805050809020602" pitchFamily="82" charset="0"/>
              </a:rPr>
              <a:t>advocate</a:t>
            </a:r>
            <a:r>
              <a:rPr lang="en-US" sz="2800" b="1" dirty="0">
                <a:solidFill>
                  <a:schemeClr val="tx1">
                    <a:lumMod val="75000"/>
                  </a:schemeClr>
                </a:solidFill>
                <a:latin typeface="Ravie" panose="04040805050809020602" pitchFamily="82" charset="0"/>
              </a:rPr>
              <a:t> </a:t>
            </a:r>
            <a:r>
              <a:rPr lang="en-US" sz="2800" b="1" dirty="0">
                <a:solidFill>
                  <a:schemeClr val="tx1">
                    <a:lumMod val="75000"/>
                  </a:schemeClr>
                </a:solidFill>
                <a:latin typeface="Bauhaus 93" panose="04030905020B02020C02" pitchFamily="82" charset="0"/>
              </a:rPr>
              <a:t>lead </a:t>
            </a:r>
            <a:r>
              <a:rPr lang="en-US" sz="2800" b="1" dirty="0">
                <a:solidFill>
                  <a:schemeClr val="tx1">
                    <a:lumMod val="75000"/>
                  </a:schemeClr>
                </a:solidFill>
              </a:rPr>
              <a:t>justice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Comic Sans MS" panose="030F0702030302020204" pitchFamily="66" charset="0"/>
              </a:rPr>
              <a:t>invite </a:t>
            </a:r>
            <a:r>
              <a:rPr lang="en-US" sz="2800" b="1" dirty="0">
                <a:solidFill>
                  <a:schemeClr val="tx1">
                    <a:lumMod val="75000"/>
                  </a:schemeClr>
                </a:solidFill>
                <a:latin typeface="Algerian" panose="04020705040A02060702" pitchFamily="82" charset="0"/>
              </a:rPr>
              <a:t>train </a:t>
            </a:r>
            <a:r>
              <a:rPr lang="en-US" sz="2800" b="1" dirty="0">
                <a:solidFill>
                  <a:schemeClr val="tx1">
                    <a:lumMod val="75000"/>
                  </a:schemeClr>
                </a:solidFill>
              </a:rPr>
              <a:t>compassion </a:t>
            </a:r>
            <a:r>
              <a:rPr lang="en-US" sz="2800" b="1" dirty="0">
                <a:solidFill>
                  <a:schemeClr val="tx1">
                    <a:lumMod val="75000"/>
                  </a:schemeClr>
                </a:solidFill>
                <a:latin typeface="Ravie" panose="04040805050809020602" pitchFamily="82" charset="0"/>
              </a:rPr>
              <a:t>Bridge </a:t>
            </a:r>
            <a:r>
              <a:rPr lang="en-US" sz="2800" b="1" dirty="0">
                <a:solidFill>
                  <a:schemeClr val="tx1">
                    <a:lumMod val="75000"/>
                  </a:schemeClr>
                </a:solidFill>
                <a:latin typeface="Bauhaus 93" panose="04030905020B02020C02" pitchFamily="82" charset="0"/>
              </a:rPr>
              <a:t>encourage </a:t>
            </a:r>
            <a:r>
              <a:rPr lang="en-US" sz="2800" b="1" dirty="0">
                <a:solidFill>
                  <a:srgbClr val="7030A0"/>
                </a:solidFill>
              </a:rPr>
              <a:t>justice</a:t>
            </a:r>
            <a:r>
              <a:rPr lang="en-US" sz="2800" b="1" dirty="0">
                <a:solidFill>
                  <a:schemeClr val="tx1">
                    <a:lumMod val="75000"/>
                  </a:schemeClr>
                </a:solidFill>
              </a:rPr>
              <a:t> </a:t>
            </a:r>
            <a:r>
              <a:rPr lang="en-US" sz="2800" b="1" dirty="0">
                <a:solidFill>
                  <a:schemeClr val="tx1">
                    <a:lumMod val="75000"/>
                  </a:schemeClr>
                </a:solidFill>
                <a:latin typeface="Forte" panose="03060902040502070203" pitchFamily="66" charset="0"/>
              </a:rPr>
              <a:t>pray</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Algerian" panose="04020705040A02060702" pitchFamily="82" charset="0"/>
              </a:rPr>
              <a:t>worship </a:t>
            </a:r>
            <a:r>
              <a:rPr lang="en-US" sz="2800" b="1" dirty="0">
                <a:solidFill>
                  <a:schemeClr val="tx1">
                    <a:lumMod val="75000"/>
                  </a:schemeClr>
                </a:solidFill>
                <a:latin typeface="Comic Sans MS" panose="030F0702030302020204" pitchFamily="66" charset="0"/>
              </a:rPr>
              <a:t>invite </a:t>
            </a:r>
            <a:r>
              <a:rPr lang="en-US" sz="2800" b="1" dirty="0">
                <a:solidFill>
                  <a:schemeClr val="tx1">
                    <a:lumMod val="75000"/>
                  </a:schemeClr>
                </a:solidFill>
              </a:rPr>
              <a:t>support </a:t>
            </a:r>
            <a:r>
              <a:rPr lang="en-US" sz="2800" b="1" dirty="0">
                <a:solidFill>
                  <a:schemeClr val="tx1">
                    <a:lumMod val="75000"/>
                  </a:schemeClr>
                </a:solidFill>
                <a:latin typeface="Ravie" panose="04040805050809020602" pitchFamily="82" charset="0"/>
              </a:rPr>
              <a:t>discern </a:t>
            </a:r>
            <a:r>
              <a:rPr lang="en-US" sz="2800" b="1" dirty="0">
                <a:solidFill>
                  <a:schemeClr val="tx1">
                    <a:lumMod val="75000"/>
                  </a:schemeClr>
                </a:solidFill>
                <a:latin typeface="Bauhaus 93" panose="04030905020B02020C02" pitchFamily="82" charset="0"/>
              </a:rPr>
              <a:t>lead </a:t>
            </a:r>
            <a:r>
              <a:rPr lang="en-US" sz="2800" b="1" dirty="0">
                <a:solidFill>
                  <a:schemeClr val="tx1">
                    <a:lumMod val="75000"/>
                  </a:schemeClr>
                </a:solidFill>
              </a:rPr>
              <a:t>serve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Comic Sans MS" panose="030F0702030302020204" pitchFamily="66" charset="0"/>
              </a:rPr>
              <a:t>assist </a:t>
            </a:r>
            <a:r>
              <a:rPr lang="en-US" sz="2800" b="1" dirty="0">
                <a:solidFill>
                  <a:schemeClr val="tx1">
                    <a:lumMod val="75000"/>
                  </a:schemeClr>
                </a:solidFill>
                <a:latin typeface="Algerian" panose="04020705040A02060702" pitchFamily="82" charset="0"/>
              </a:rPr>
              <a:t>train </a:t>
            </a:r>
            <a:r>
              <a:rPr lang="en-US" sz="2800" b="1" dirty="0">
                <a:solidFill>
                  <a:srgbClr val="FFFF00"/>
                </a:solidFill>
              </a:rPr>
              <a:t>preach</a:t>
            </a:r>
            <a:r>
              <a:rPr lang="en-US" sz="2800" b="1" dirty="0">
                <a:solidFill>
                  <a:schemeClr val="tx1">
                    <a:lumMod val="75000"/>
                  </a:schemeClr>
                </a:solidFill>
              </a:rPr>
              <a:t> </a:t>
            </a:r>
            <a:r>
              <a:rPr lang="en-US" sz="2800" b="1" dirty="0">
                <a:solidFill>
                  <a:schemeClr val="tx1">
                    <a:lumMod val="75000"/>
                  </a:schemeClr>
                </a:solidFill>
                <a:latin typeface="Ravie" panose="04040805050809020602" pitchFamily="82" charset="0"/>
              </a:rPr>
              <a:t>Advocate </a:t>
            </a:r>
            <a:r>
              <a:rPr lang="en-US" sz="2800" b="1" dirty="0">
                <a:solidFill>
                  <a:schemeClr val="tx1">
                    <a:lumMod val="75000"/>
                  </a:schemeClr>
                </a:solidFill>
                <a:latin typeface="Bauhaus 93" panose="04030905020B02020C02" pitchFamily="82" charset="0"/>
              </a:rPr>
              <a:t>lead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rPr>
              <a:t>justice </a:t>
            </a:r>
            <a:r>
              <a:rPr lang="en-US" sz="2800" b="1" dirty="0">
                <a:solidFill>
                  <a:schemeClr val="tx1">
                    <a:lumMod val="75000"/>
                  </a:schemeClr>
                </a:solidFill>
                <a:latin typeface="Comic Sans MS" panose="030F0702030302020204" pitchFamily="66" charset="0"/>
              </a:rPr>
              <a:t>invite assist </a:t>
            </a:r>
            <a:r>
              <a:rPr lang="en-US" sz="2800" b="1" dirty="0">
                <a:solidFill>
                  <a:schemeClr val="tx1">
                    <a:lumMod val="75000"/>
                  </a:schemeClr>
                </a:solidFill>
                <a:latin typeface="Algerian" panose="04020705040A02060702" pitchFamily="82" charset="0"/>
              </a:rPr>
              <a:t>train </a:t>
            </a:r>
            <a:r>
              <a:rPr lang="en-US" sz="2800" b="1" dirty="0">
                <a:solidFill>
                  <a:schemeClr val="tx1">
                    <a:lumMod val="75000"/>
                  </a:schemeClr>
                </a:solidFill>
              </a:rPr>
              <a:t>compassion </a:t>
            </a:r>
            <a:r>
              <a:rPr lang="en-US" sz="2800" b="1" dirty="0">
                <a:solidFill>
                  <a:schemeClr val="tx1">
                    <a:lumMod val="75000"/>
                  </a:schemeClr>
                </a:solidFill>
                <a:latin typeface="Ravie" panose="04040805050809020602" pitchFamily="82" charset="0"/>
              </a:rPr>
              <a:t>Bridge </a:t>
            </a:r>
            <a:r>
              <a:rPr lang="en-US" sz="2800" b="1" dirty="0">
                <a:solidFill>
                  <a:schemeClr val="accent5">
                    <a:lumMod val="50000"/>
                  </a:schemeClr>
                </a:solidFill>
                <a:latin typeface="Bauhaus 93" panose="04030905020B02020C02" pitchFamily="82" charset="0"/>
              </a:rPr>
              <a:t>encourage</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rPr>
              <a:t>justice </a:t>
            </a:r>
            <a:r>
              <a:rPr lang="en-US" sz="2800" b="1" dirty="0">
                <a:solidFill>
                  <a:schemeClr val="tx1">
                    <a:lumMod val="75000"/>
                  </a:schemeClr>
                </a:solidFill>
                <a:latin typeface="Forte" panose="03060902040502070203" pitchFamily="66" charset="0"/>
              </a:rPr>
              <a:t>pray</a:t>
            </a:r>
            <a:r>
              <a:rPr lang="en-US" sz="2800" b="1" dirty="0">
                <a:solidFill>
                  <a:schemeClr val="tx1">
                    <a:lumMod val="75000"/>
                  </a:schemeClr>
                </a:solidFill>
                <a:latin typeface="Bauhaus 93" panose="04030905020B02020C02" pitchFamily="82" charset="0"/>
              </a:rPr>
              <a:t> </a:t>
            </a:r>
            <a:r>
              <a:rPr lang="en-US" sz="2800" b="1" dirty="0">
                <a:solidFill>
                  <a:schemeClr val="accent3">
                    <a:lumMod val="50000"/>
                  </a:schemeClr>
                </a:solidFill>
                <a:latin typeface="Comic Sans MS" panose="030F0702030302020204" pitchFamily="66" charset="0"/>
              </a:rPr>
              <a:t>invite</a:t>
            </a:r>
            <a:r>
              <a:rPr lang="en-US" sz="2800" b="1" dirty="0">
                <a:solidFill>
                  <a:schemeClr val="tx1">
                    <a:lumMod val="75000"/>
                  </a:schemeClr>
                </a:solidFill>
                <a:latin typeface="Comic Sans MS" panose="030F0702030302020204" pitchFamily="66" charset="0"/>
              </a:rPr>
              <a:t> </a:t>
            </a:r>
            <a:r>
              <a:rPr lang="en-US" sz="2800" b="1" dirty="0">
                <a:solidFill>
                  <a:schemeClr val="tx1">
                    <a:lumMod val="75000"/>
                  </a:schemeClr>
                </a:solidFill>
                <a:latin typeface="Algerian" panose="04020705040A02060702" pitchFamily="82" charset="0"/>
              </a:rPr>
              <a:t>worship </a:t>
            </a:r>
            <a:r>
              <a:rPr lang="en-US" sz="2800" b="1" dirty="0">
                <a:solidFill>
                  <a:schemeClr val="tx1">
                    <a:lumMod val="75000"/>
                  </a:schemeClr>
                </a:solidFill>
              </a:rPr>
              <a:t>support </a:t>
            </a:r>
            <a:r>
              <a:rPr lang="en-US" sz="2800" b="1" dirty="0">
                <a:solidFill>
                  <a:schemeClr val="tx1">
                    <a:lumMod val="75000"/>
                  </a:schemeClr>
                </a:solidFill>
                <a:latin typeface="Ravie" panose="04040805050809020602" pitchFamily="82" charset="0"/>
              </a:rPr>
              <a:t>discern </a:t>
            </a:r>
            <a:r>
              <a:rPr lang="en-US" sz="2800" b="1" dirty="0">
                <a:solidFill>
                  <a:schemeClr val="tx1">
                    <a:lumMod val="75000"/>
                  </a:schemeClr>
                </a:solidFill>
                <a:latin typeface="Bauhaus 93" panose="04030905020B02020C02" pitchFamily="82" charset="0"/>
              </a:rPr>
              <a:t>lead </a:t>
            </a:r>
            <a:r>
              <a:rPr lang="en-US" sz="2800" b="1" dirty="0">
                <a:solidFill>
                  <a:schemeClr val="tx1">
                    <a:lumMod val="75000"/>
                  </a:schemeClr>
                </a:solidFill>
              </a:rPr>
              <a:t>serve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Algerian" panose="04020705040A02060702" pitchFamily="82" charset="0"/>
              </a:rPr>
              <a:t>train </a:t>
            </a:r>
            <a:r>
              <a:rPr lang="en-US" sz="2800" b="1" dirty="0">
                <a:solidFill>
                  <a:schemeClr val="tx1">
                    <a:lumMod val="75000"/>
                  </a:schemeClr>
                </a:solidFill>
              </a:rPr>
              <a:t>preach i</a:t>
            </a:r>
            <a:r>
              <a:rPr lang="en-US" sz="2800" b="1" dirty="0">
                <a:solidFill>
                  <a:schemeClr val="tx1">
                    <a:lumMod val="75000"/>
                  </a:schemeClr>
                </a:solidFill>
                <a:latin typeface="Comic Sans MS" panose="030F0702030302020204" pitchFamily="66" charset="0"/>
              </a:rPr>
              <a:t>nvite</a:t>
            </a:r>
            <a:r>
              <a:rPr lang="en-US" sz="2800" b="1" dirty="0">
                <a:solidFill>
                  <a:schemeClr val="tx1">
                    <a:lumMod val="75000"/>
                  </a:schemeClr>
                </a:solidFill>
              </a:rPr>
              <a:t> </a:t>
            </a:r>
            <a:r>
              <a:rPr lang="en-US" sz="2800" b="1" dirty="0">
                <a:solidFill>
                  <a:schemeClr val="tx1">
                    <a:lumMod val="75000"/>
                  </a:schemeClr>
                </a:solidFill>
                <a:latin typeface="Ravie" panose="04040805050809020602" pitchFamily="82" charset="0"/>
              </a:rPr>
              <a:t>Advocate </a:t>
            </a:r>
            <a:r>
              <a:rPr lang="en-US" sz="2800" b="1" dirty="0">
                <a:solidFill>
                  <a:schemeClr val="tx2">
                    <a:lumMod val="25000"/>
                  </a:schemeClr>
                </a:solidFill>
                <a:latin typeface="Bauhaus 93" panose="04030905020B02020C02" pitchFamily="82" charset="0"/>
              </a:rPr>
              <a:t>lead</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rPr>
              <a:t>justice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rPr>
              <a:t>preach </a:t>
            </a:r>
            <a:r>
              <a:rPr lang="en-US" sz="2800" b="1" dirty="0">
                <a:solidFill>
                  <a:schemeClr val="tx1">
                    <a:lumMod val="75000"/>
                  </a:schemeClr>
                </a:solidFill>
                <a:latin typeface="Comic Sans MS" panose="030F0702030302020204" pitchFamily="66" charset="0"/>
              </a:rPr>
              <a:t>invite </a:t>
            </a:r>
            <a:r>
              <a:rPr lang="en-US" sz="2800" b="1" dirty="0">
                <a:solidFill>
                  <a:schemeClr val="tx1">
                    <a:lumMod val="75000"/>
                  </a:schemeClr>
                </a:solidFill>
                <a:latin typeface="Algerian" panose="04020705040A02060702" pitchFamily="82" charset="0"/>
              </a:rPr>
              <a:t>train </a:t>
            </a:r>
            <a:r>
              <a:rPr lang="en-US" sz="2800" b="1" dirty="0">
                <a:solidFill>
                  <a:schemeClr val="accent5">
                    <a:lumMod val="50000"/>
                  </a:schemeClr>
                </a:solidFill>
              </a:rPr>
              <a:t>compassion</a:t>
            </a:r>
            <a:r>
              <a:rPr lang="en-US" sz="2800" b="1" dirty="0">
                <a:solidFill>
                  <a:schemeClr val="tx1">
                    <a:lumMod val="75000"/>
                  </a:schemeClr>
                </a:solidFill>
              </a:rPr>
              <a:t> </a:t>
            </a:r>
            <a:r>
              <a:rPr lang="en-US" sz="2800" b="1" dirty="0">
                <a:solidFill>
                  <a:schemeClr val="tx1">
                    <a:lumMod val="75000"/>
                  </a:schemeClr>
                </a:solidFill>
                <a:latin typeface="Ravie" panose="04040805050809020602" pitchFamily="82" charset="0"/>
              </a:rPr>
              <a:t>Bridge </a:t>
            </a:r>
            <a:r>
              <a:rPr lang="en-US" sz="2800" b="1" dirty="0">
                <a:solidFill>
                  <a:schemeClr val="tx1">
                    <a:lumMod val="75000"/>
                  </a:schemeClr>
                </a:solidFill>
                <a:latin typeface="Bauhaus 93" panose="04030905020B02020C02" pitchFamily="82" charset="0"/>
              </a:rPr>
              <a:t>encourage </a:t>
            </a:r>
            <a:r>
              <a:rPr lang="en-US" sz="2800" b="1" dirty="0">
                <a:solidFill>
                  <a:schemeClr val="tx1">
                    <a:lumMod val="75000"/>
                  </a:schemeClr>
                </a:solidFill>
              </a:rPr>
              <a:t>justice </a:t>
            </a:r>
            <a:r>
              <a:rPr lang="en-US" sz="2800" b="1" dirty="0">
                <a:solidFill>
                  <a:schemeClr val="tx1">
                    <a:lumMod val="75000"/>
                  </a:schemeClr>
                </a:solidFill>
                <a:latin typeface="Forte" panose="03060902040502070203" pitchFamily="66" charset="0"/>
              </a:rPr>
              <a:t>pray</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Comic Sans MS" panose="030F0702030302020204" pitchFamily="66" charset="0"/>
              </a:rPr>
              <a:t>invite </a:t>
            </a:r>
            <a:r>
              <a:rPr lang="en-US" sz="2800" b="1" dirty="0">
                <a:solidFill>
                  <a:schemeClr val="accent4">
                    <a:lumMod val="50000"/>
                  </a:schemeClr>
                </a:solidFill>
                <a:latin typeface="Algerian" panose="04020705040A02060702" pitchFamily="82" charset="0"/>
              </a:rPr>
              <a:t>worship</a:t>
            </a:r>
            <a:r>
              <a:rPr lang="en-US" sz="2800" b="1" dirty="0">
                <a:solidFill>
                  <a:schemeClr val="tx1">
                    <a:lumMod val="75000"/>
                  </a:schemeClr>
                </a:solidFill>
                <a:latin typeface="Algerian" panose="04020705040A02060702" pitchFamily="82" charset="0"/>
              </a:rPr>
              <a:t> </a:t>
            </a:r>
            <a:r>
              <a:rPr lang="en-US" sz="2800" b="1" dirty="0">
                <a:solidFill>
                  <a:schemeClr val="tx1">
                    <a:lumMod val="75000"/>
                  </a:schemeClr>
                </a:solidFill>
              </a:rPr>
              <a:t>support </a:t>
            </a:r>
            <a:r>
              <a:rPr lang="en-US" sz="2800" b="1" dirty="0">
                <a:solidFill>
                  <a:schemeClr val="tx1">
                    <a:lumMod val="75000"/>
                  </a:schemeClr>
                </a:solidFill>
                <a:latin typeface="Ravie" panose="04040805050809020602" pitchFamily="82" charset="0"/>
              </a:rPr>
              <a:t>discern </a:t>
            </a:r>
            <a:r>
              <a:rPr lang="en-US" sz="2800" b="1" dirty="0">
                <a:solidFill>
                  <a:schemeClr val="tx1">
                    <a:lumMod val="75000"/>
                  </a:schemeClr>
                </a:solidFill>
                <a:latin typeface="Bauhaus 93" panose="04030905020B02020C02" pitchFamily="82" charset="0"/>
              </a:rPr>
              <a:t>lead </a:t>
            </a:r>
            <a:r>
              <a:rPr lang="en-US" sz="2800" b="1" dirty="0">
                <a:solidFill>
                  <a:schemeClr val="tx1">
                    <a:lumMod val="75000"/>
                  </a:schemeClr>
                </a:solidFill>
              </a:rPr>
              <a:t>serve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Algerian" panose="04020705040A02060702" pitchFamily="82" charset="0"/>
              </a:rPr>
              <a:t>train </a:t>
            </a:r>
            <a:r>
              <a:rPr lang="en-US" sz="2800" b="1" dirty="0">
                <a:solidFill>
                  <a:schemeClr val="tx1">
                    <a:lumMod val="75000"/>
                  </a:schemeClr>
                </a:solidFill>
                <a:latin typeface="Ravie" panose="04040805050809020602" pitchFamily="82" charset="0"/>
              </a:rPr>
              <a:t>Advocate </a:t>
            </a:r>
            <a:r>
              <a:rPr lang="en-US" sz="2800" b="1" dirty="0">
                <a:solidFill>
                  <a:schemeClr val="tx1">
                    <a:lumMod val="75000"/>
                  </a:schemeClr>
                </a:solidFill>
                <a:latin typeface="Bauhaus 93" panose="04030905020B02020C02" pitchFamily="82" charset="0"/>
              </a:rPr>
              <a:t>lead </a:t>
            </a:r>
            <a:r>
              <a:rPr lang="en-US" sz="2800" b="1" dirty="0">
                <a:solidFill>
                  <a:schemeClr val="tx1">
                    <a:lumMod val="75000"/>
                  </a:schemeClr>
                </a:solidFill>
              </a:rPr>
              <a:t>justice </a:t>
            </a:r>
            <a:r>
              <a:rPr lang="en-US" sz="2800" b="1" dirty="0">
                <a:solidFill>
                  <a:schemeClr val="tx2">
                    <a:lumMod val="50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Comic Sans MS" panose="030F0702030302020204" pitchFamily="66" charset="0"/>
              </a:rPr>
              <a:t>invite </a:t>
            </a:r>
            <a:r>
              <a:rPr lang="en-US" sz="2800" b="1" dirty="0">
                <a:solidFill>
                  <a:schemeClr val="tx1">
                    <a:lumMod val="75000"/>
                  </a:schemeClr>
                </a:solidFill>
                <a:latin typeface="Algerian" panose="04020705040A02060702" pitchFamily="82" charset="0"/>
              </a:rPr>
              <a:t>train </a:t>
            </a:r>
            <a:r>
              <a:rPr lang="en-US" sz="2800" b="1" dirty="0">
                <a:solidFill>
                  <a:schemeClr val="tx1">
                    <a:lumMod val="75000"/>
                  </a:schemeClr>
                </a:solidFill>
              </a:rPr>
              <a:t>compassion </a:t>
            </a:r>
            <a:r>
              <a:rPr lang="en-US" sz="2800" b="1" dirty="0">
                <a:solidFill>
                  <a:schemeClr val="tx1">
                    <a:lumMod val="75000"/>
                  </a:schemeClr>
                </a:solidFill>
                <a:latin typeface="Bauhaus 93" panose="04030905020B02020C02" pitchFamily="82" charset="0"/>
              </a:rPr>
              <a:t>encourage </a:t>
            </a:r>
            <a:r>
              <a:rPr lang="en-US" sz="2800" b="1" dirty="0">
                <a:solidFill>
                  <a:schemeClr val="tx1">
                    <a:lumMod val="75000"/>
                  </a:schemeClr>
                </a:solidFill>
              </a:rPr>
              <a:t>justice </a:t>
            </a:r>
            <a:r>
              <a:rPr lang="en-US" sz="2800" b="1" dirty="0">
                <a:solidFill>
                  <a:schemeClr val="tx1">
                    <a:lumMod val="75000"/>
                  </a:schemeClr>
                </a:solidFill>
                <a:latin typeface="Forte" panose="03060902040502070203" pitchFamily="66" charset="0"/>
              </a:rPr>
              <a:t>pray</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Comic Sans MS" panose="030F0702030302020204" pitchFamily="66" charset="0"/>
              </a:rPr>
              <a:t>invite </a:t>
            </a:r>
            <a:r>
              <a:rPr lang="en-US" sz="2800" b="1" dirty="0">
                <a:solidFill>
                  <a:schemeClr val="tx1">
                    <a:lumMod val="75000"/>
                  </a:schemeClr>
                </a:solidFill>
                <a:latin typeface="Algerian" panose="04020705040A02060702" pitchFamily="82" charset="0"/>
              </a:rPr>
              <a:t>worship </a:t>
            </a:r>
            <a:r>
              <a:rPr lang="en-US" sz="2800" b="1" dirty="0">
                <a:solidFill>
                  <a:schemeClr val="accent3">
                    <a:lumMod val="20000"/>
                    <a:lumOff val="80000"/>
                  </a:schemeClr>
                </a:solidFill>
              </a:rPr>
              <a:t>support</a:t>
            </a:r>
            <a:r>
              <a:rPr lang="en-US" sz="2800" b="1" dirty="0">
                <a:solidFill>
                  <a:schemeClr val="tx1">
                    <a:lumMod val="75000"/>
                  </a:schemeClr>
                </a:solidFill>
              </a:rPr>
              <a:t> </a:t>
            </a:r>
            <a:r>
              <a:rPr lang="en-US" sz="2800" b="1" dirty="0">
                <a:solidFill>
                  <a:schemeClr val="tx1">
                    <a:lumMod val="75000"/>
                  </a:schemeClr>
                </a:solidFill>
                <a:latin typeface="Ravie" panose="04040805050809020602" pitchFamily="82" charset="0"/>
              </a:rPr>
              <a:t>discern </a:t>
            </a:r>
            <a:r>
              <a:rPr lang="en-US" sz="2800" b="1" dirty="0">
                <a:solidFill>
                  <a:schemeClr val="tx1">
                    <a:lumMod val="75000"/>
                  </a:schemeClr>
                </a:solidFill>
                <a:latin typeface="Bauhaus 93" panose="04030905020B02020C02" pitchFamily="82" charset="0"/>
              </a:rPr>
              <a:t>truth </a:t>
            </a:r>
            <a:r>
              <a:rPr lang="en-US" sz="2800" b="1" dirty="0">
                <a:solidFill>
                  <a:schemeClr val="tx1">
                    <a:lumMod val="75000"/>
                  </a:schemeClr>
                </a:solidFill>
              </a:rPr>
              <a:t>serve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Comic Sans MS" panose="030F0702030302020204" pitchFamily="66" charset="0"/>
              </a:rPr>
              <a:t>organize </a:t>
            </a:r>
            <a:r>
              <a:rPr lang="en-US" sz="2800" b="1" dirty="0">
                <a:solidFill>
                  <a:srgbClr val="FFFF00"/>
                </a:solidFill>
                <a:latin typeface="Algerian" panose="04020705040A02060702" pitchFamily="82" charset="0"/>
              </a:rPr>
              <a:t>train</a:t>
            </a:r>
            <a:r>
              <a:rPr lang="en-US" sz="2800" b="1" dirty="0">
                <a:solidFill>
                  <a:schemeClr val="tx1">
                    <a:lumMod val="75000"/>
                  </a:schemeClr>
                </a:solidFill>
                <a:latin typeface="Algerian" panose="04020705040A02060702" pitchFamily="82" charset="0"/>
              </a:rPr>
              <a:t> </a:t>
            </a:r>
            <a:r>
              <a:rPr lang="en-US" sz="2800" b="1" dirty="0">
                <a:solidFill>
                  <a:schemeClr val="tx1">
                    <a:lumMod val="75000"/>
                  </a:schemeClr>
                </a:solidFill>
              </a:rPr>
              <a:t>preach </a:t>
            </a:r>
            <a:r>
              <a:rPr lang="en-US" sz="2800" b="1" dirty="0">
                <a:solidFill>
                  <a:schemeClr val="tx1">
                    <a:lumMod val="75000"/>
                  </a:schemeClr>
                </a:solidFill>
                <a:latin typeface="Ravie" panose="04040805050809020602" pitchFamily="82" charset="0"/>
              </a:rPr>
              <a:t>Advocate </a:t>
            </a:r>
            <a:r>
              <a:rPr lang="en-US" sz="2800" b="1" dirty="0">
                <a:solidFill>
                  <a:schemeClr val="tx1">
                    <a:lumMod val="75000"/>
                  </a:schemeClr>
                </a:solidFill>
                <a:latin typeface="Bauhaus 93" panose="04030905020B02020C02" pitchFamily="82" charset="0"/>
              </a:rPr>
              <a:t>lead </a:t>
            </a:r>
            <a:r>
              <a:rPr lang="en-US" sz="2800" b="1" dirty="0">
                <a:solidFill>
                  <a:schemeClr val="tx1">
                    <a:lumMod val="75000"/>
                  </a:schemeClr>
                </a:solidFill>
              </a:rPr>
              <a:t>justice </a:t>
            </a:r>
            <a:r>
              <a:rPr lang="en-US" sz="2800" b="1" dirty="0">
                <a:solidFill>
                  <a:schemeClr val="accent3">
                    <a:lumMod val="50000"/>
                  </a:schemeClr>
                </a:solidFill>
                <a:latin typeface="Ravie" panose="04040805050809020602" pitchFamily="82" charset="0"/>
              </a:rPr>
              <a:t>discern</a:t>
            </a:r>
            <a:r>
              <a:rPr lang="en-US" sz="2800" b="1" dirty="0">
                <a:solidFill>
                  <a:schemeClr val="accent2">
                    <a:lumMod val="75000"/>
                  </a:schemeClr>
                </a:solidFill>
                <a:latin typeface="Ravie" panose="04040805050809020602" pitchFamily="82" charset="0"/>
              </a:rPr>
              <a:t>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Comic Sans MS" panose="030F0702030302020204" pitchFamily="66" charset="0"/>
              </a:rPr>
              <a:t>invite </a:t>
            </a:r>
            <a:r>
              <a:rPr lang="en-US" sz="2800" b="1" dirty="0">
                <a:solidFill>
                  <a:schemeClr val="tx1">
                    <a:lumMod val="75000"/>
                  </a:schemeClr>
                </a:solidFill>
                <a:latin typeface="Ravie" panose="04040805050809020602" pitchFamily="82" charset="0"/>
              </a:rPr>
              <a:t>Bridge </a:t>
            </a:r>
            <a:r>
              <a:rPr lang="en-US" sz="2800" b="1" dirty="0">
                <a:solidFill>
                  <a:schemeClr val="tx1">
                    <a:lumMod val="75000"/>
                  </a:schemeClr>
                </a:solidFill>
                <a:latin typeface="Algerian" panose="04020705040A02060702" pitchFamily="82" charset="0"/>
              </a:rPr>
              <a:t>train </a:t>
            </a:r>
            <a:r>
              <a:rPr lang="en-US" sz="2800" b="1" dirty="0">
                <a:solidFill>
                  <a:schemeClr val="tx1">
                    <a:lumMod val="75000"/>
                  </a:schemeClr>
                </a:solidFill>
              </a:rPr>
              <a:t>compassion </a:t>
            </a:r>
            <a:r>
              <a:rPr lang="en-US" sz="2800" b="1" dirty="0">
                <a:solidFill>
                  <a:srgbClr val="7030A0"/>
                </a:solidFill>
                <a:latin typeface="Ravie" panose="04040805050809020602" pitchFamily="82" charset="0"/>
              </a:rPr>
              <a:t>Bridge</a:t>
            </a:r>
            <a:r>
              <a:rPr lang="en-US" sz="2800" b="1" dirty="0">
                <a:solidFill>
                  <a:schemeClr val="tx1">
                    <a:lumMod val="75000"/>
                  </a:schemeClr>
                </a:solidFill>
                <a:latin typeface="Ravie" panose="04040805050809020602" pitchFamily="82" charset="0"/>
              </a:rPr>
              <a:t> </a:t>
            </a:r>
            <a:r>
              <a:rPr lang="en-US" sz="3600" b="1" dirty="0">
                <a:solidFill>
                  <a:schemeClr val="tx1">
                    <a:lumMod val="75000"/>
                  </a:schemeClr>
                </a:solidFill>
                <a:latin typeface="Baskerville Old Face" panose="02020602080505020303" pitchFamily="18" charset="0"/>
                <a:cs typeface="Aparajita" panose="020B0604020202020204" pitchFamily="34" charset="0"/>
              </a:rPr>
              <a:t>pray</a:t>
            </a:r>
            <a:r>
              <a:rPr lang="en-US" sz="2800" b="1" dirty="0">
                <a:solidFill>
                  <a:schemeClr val="tx1">
                    <a:lumMod val="75000"/>
                  </a:schemeClr>
                </a:solidFill>
                <a:latin typeface="Ravie" panose="04040805050809020602" pitchFamily="82" charset="0"/>
              </a:rPr>
              <a:t> </a:t>
            </a:r>
            <a:r>
              <a:rPr lang="en-US" sz="2800" b="1" dirty="0">
                <a:solidFill>
                  <a:schemeClr val="tx1">
                    <a:lumMod val="75000"/>
                  </a:schemeClr>
                </a:solidFill>
                <a:latin typeface="Bauhaus 93" panose="04030905020B02020C02" pitchFamily="82" charset="0"/>
              </a:rPr>
              <a:t>encourage </a:t>
            </a:r>
            <a:r>
              <a:rPr lang="en-US" sz="2800" b="1" dirty="0">
                <a:solidFill>
                  <a:schemeClr val="tx1">
                    <a:lumMod val="75000"/>
                  </a:schemeClr>
                </a:solidFill>
              </a:rPr>
              <a:t>justice </a:t>
            </a:r>
            <a:r>
              <a:rPr lang="en-US" sz="2800" b="1" dirty="0">
                <a:solidFill>
                  <a:schemeClr val="bg1"/>
                </a:solidFill>
                <a:latin typeface="Forte" panose="03060902040502070203" pitchFamily="66" charset="0"/>
              </a:rPr>
              <a:t>pray</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Comic Sans MS" panose="030F0702030302020204" pitchFamily="66" charset="0"/>
              </a:rPr>
              <a:t>invite </a:t>
            </a:r>
            <a:r>
              <a:rPr lang="en-US" sz="2800" b="1" dirty="0">
                <a:solidFill>
                  <a:schemeClr val="tx1">
                    <a:lumMod val="75000"/>
                  </a:schemeClr>
                </a:solidFill>
                <a:latin typeface="Algerian" panose="04020705040A02060702" pitchFamily="82" charset="0"/>
              </a:rPr>
              <a:t>worship </a:t>
            </a:r>
            <a:r>
              <a:rPr lang="en-US" sz="2800" b="1" dirty="0">
                <a:solidFill>
                  <a:schemeClr val="tx1">
                    <a:lumMod val="75000"/>
                  </a:schemeClr>
                </a:solidFill>
              </a:rPr>
              <a:t>support </a:t>
            </a:r>
            <a:r>
              <a:rPr lang="en-US" sz="2800" b="1" dirty="0">
                <a:solidFill>
                  <a:schemeClr val="tx1">
                    <a:lumMod val="75000"/>
                  </a:schemeClr>
                </a:solidFill>
                <a:latin typeface="Ravie" panose="04040805050809020602" pitchFamily="82" charset="0"/>
              </a:rPr>
              <a:t>discern </a:t>
            </a:r>
            <a:r>
              <a:rPr lang="en-US" sz="2800" b="1" dirty="0">
                <a:solidFill>
                  <a:schemeClr val="tx1">
                    <a:lumMod val="75000"/>
                  </a:schemeClr>
                </a:solidFill>
                <a:latin typeface="Bauhaus 93" panose="04030905020B02020C02" pitchFamily="82" charset="0"/>
              </a:rPr>
              <a:t>lead  </a:t>
            </a:r>
            <a:r>
              <a:rPr lang="en-US" sz="2800" b="1" dirty="0">
                <a:solidFill>
                  <a:schemeClr val="tx1">
                    <a:lumMod val="75000"/>
                  </a:schemeClr>
                </a:solidFill>
              </a:rPr>
              <a:t>serve </a:t>
            </a:r>
            <a:r>
              <a:rPr lang="en-US" sz="2800" b="1" dirty="0">
                <a:solidFill>
                  <a:schemeClr val="tx1">
                    <a:lumMod val="75000"/>
                  </a:schemeClr>
                </a:solidFill>
                <a:latin typeface="Forte" panose="03060902040502070203" pitchFamily="66" charset="0"/>
              </a:rPr>
              <a:t>empower</a:t>
            </a:r>
            <a:r>
              <a:rPr lang="en-US" sz="2800" b="1" dirty="0">
                <a:solidFill>
                  <a:schemeClr val="tx1">
                    <a:lumMod val="75000"/>
                  </a:schemeClr>
                </a:solidFill>
                <a:latin typeface="Bauhaus 93" panose="04030905020B02020C02" pitchFamily="82" charset="0"/>
              </a:rPr>
              <a:t>  </a:t>
            </a:r>
            <a:r>
              <a:rPr lang="en-US" sz="2800" b="1" dirty="0">
                <a:solidFill>
                  <a:schemeClr val="tx1">
                    <a:lumMod val="75000"/>
                  </a:schemeClr>
                </a:solidFill>
                <a:latin typeface="Algerian" panose="04020705040A02060702" pitchFamily="82" charset="0"/>
              </a:rPr>
              <a:t>train </a:t>
            </a:r>
            <a:r>
              <a:rPr lang="en-US" sz="2800" b="1" dirty="0">
                <a:solidFill>
                  <a:schemeClr val="tx1">
                    <a:lumMod val="75000"/>
                  </a:schemeClr>
                </a:solidFill>
              </a:rPr>
              <a:t>preach </a:t>
            </a:r>
            <a:r>
              <a:rPr lang="en-US" sz="2800" b="1" dirty="0">
                <a:solidFill>
                  <a:schemeClr val="accent3">
                    <a:lumMod val="75000"/>
                  </a:schemeClr>
                </a:solidFill>
                <a:latin typeface="Comic Sans MS" panose="030F0702030302020204" pitchFamily="66" charset="0"/>
              </a:rPr>
              <a:t>assist</a:t>
            </a:r>
            <a:endParaRPr lang="en-US" sz="2800" b="1" dirty="0">
              <a:solidFill>
                <a:schemeClr val="accent3">
                  <a:lumMod val="75000"/>
                </a:schemeClr>
              </a:solidFill>
              <a:latin typeface="Algerian" panose="04020705040A02060702" pitchFamily="82" charset="0"/>
            </a:endParaRPr>
          </a:p>
          <a:p>
            <a:endParaRPr lang="en-US" sz="2800" b="1" dirty="0">
              <a:solidFill>
                <a:srgbClr val="FFFF00"/>
              </a:solidFill>
              <a:latin typeface="Algerian" panose="04020705040A02060702" pitchFamily="82" charset="0"/>
            </a:endParaRPr>
          </a:p>
          <a:p>
            <a:r>
              <a:rPr lang="en-US" sz="2800" b="1" dirty="0">
                <a:solidFill>
                  <a:schemeClr val="accent2">
                    <a:lumMod val="60000"/>
                    <a:lumOff val="40000"/>
                  </a:schemeClr>
                </a:solidFill>
              </a:rPr>
              <a:t> </a:t>
            </a:r>
            <a:endParaRPr lang="en-US" sz="2800" b="1" dirty="0">
              <a:solidFill>
                <a:srgbClr val="FFFF00"/>
              </a:solidFill>
              <a:latin typeface="Algerian" panose="04020705040A02060702" pitchFamily="82" charset="0"/>
            </a:endParaRPr>
          </a:p>
          <a:p>
            <a:r>
              <a:rPr lang="en-US" sz="2800" b="1" dirty="0">
                <a:solidFill>
                  <a:schemeClr val="accent2"/>
                </a:solidFill>
                <a:latin typeface="Comic Sans MS" panose="030F0702030302020204" pitchFamily="66" charset="0"/>
              </a:rPr>
              <a:t> </a:t>
            </a:r>
            <a:endParaRPr lang="en-US" sz="2800" b="1" dirty="0"/>
          </a:p>
        </p:txBody>
      </p:sp>
    </p:spTree>
    <p:extLst>
      <p:ext uri="{BB962C8B-B14F-4D97-AF65-F5344CB8AC3E}">
        <p14:creationId xmlns:p14="http://schemas.microsoft.com/office/powerpoint/2010/main" val="2338601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lstStyle/>
          <a:p>
            <a:pPr algn="ctr"/>
            <a:r>
              <a:rPr lang="en-US" dirty="0"/>
              <a:t>Connecting Church and World</a:t>
            </a:r>
          </a:p>
        </p:txBody>
      </p:sp>
      <p:pic>
        <p:nvPicPr>
          <p:cNvPr id="4" name="Picture 3"/>
          <p:cNvPicPr>
            <a:picLocks noChangeAspect="1"/>
          </p:cNvPicPr>
          <p:nvPr/>
        </p:nvPicPr>
        <p:blipFill>
          <a:blip r:embed="rId3"/>
          <a:stretch>
            <a:fillRect/>
          </a:stretch>
        </p:blipFill>
        <p:spPr>
          <a:xfrm>
            <a:off x="5487251" y="310865"/>
            <a:ext cx="3053685" cy="2934586"/>
          </a:xfrm>
          <a:prstGeom prst="rect">
            <a:avLst/>
          </a:prstGeom>
        </p:spPr>
      </p:pic>
      <p:pic>
        <p:nvPicPr>
          <p:cNvPr id="5" name="Picture 4"/>
          <p:cNvPicPr>
            <a:picLocks noChangeAspect="1"/>
          </p:cNvPicPr>
          <p:nvPr/>
        </p:nvPicPr>
        <p:blipFill>
          <a:blip r:embed="rId4"/>
          <a:stretch>
            <a:fillRect/>
          </a:stretch>
        </p:blipFill>
        <p:spPr>
          <a:xfrm>
            <a:off x="3606772" y="2656893"/>
            <a:ext cx="3402796" cy="2318124"/>
          </a:xfrm>
          <a:prstGeom prst="rect">
            <a:avLst/>
          </a:prstGeom>
        </p:spPr>
      </p:pic>
      <p:pic>
        <p:nvPicPr>
          <p:cNvPr id="9" name="Picture 8"/>
          <p:cNvPicPr>
            <a:picLocks noChangeAspect="1"/>
          </p:cNvPicPr>
          <p:nvPr/>
        </p:nvPicPr>
        <p:blipFill>
          <a:blip r:embed="rId5"/>
          <a:stretch>
            <a:fillRect/>
          </a:stretch>
        </p:blipFill>
        <p:spPr>
          <a:xfrm>
            <a:off x="736320" y="324817"/>
            <a:ext cx="2523791" cy="4664152"/>
          </a:xfrm>
          <a:prstGeom prst="rect">
            <a:avLst/>
          </a:prstGeom>
        </p:spPr>
      </p:pic>
      <p:pic>
        <p:nvPicPr>
          <p:cNvPr id="10" name="Picture 9"/>
          <p:cNvPicPr>
            <a:picLocks noChangeAspect="1"/>
          </p:cNvPicPr>
          <p:nvPr/>
        </p:nvPicPr>
        <p:blipFill>
          <a:blip r:embed="rId6"/>
          <a:stretch>
            <a:fillRect/>
          </a:stretch>
        </p:blipFill>
        <p:spPr>
          <a:xfrm>
            <a:off x="8899099" y="324817"/>
            <a:ext cx="3096479" cy="4664152"/>
          </a:xfrm>
          <a:prstGeom prst="rect">
            <a:avLst/>
          </a:prstGeom>
        </p:spPr>
      </p:pic>
    </p:spTree>
    <p:extLst>
      <p:ext uri="{BB962C8B-B14F-4D97-AF65-F5344CB8AC3E}">
        <p14:creationId xmlns:p14="http://schemas.microsoft.com/office/powerpoint/2010/main" val="3010953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Approving Self-Employment Settings</a:t>
            </a:r>
          </a:p>
        </p:txBody>
      </p:sp>
      <p:sp>
        <p:nvSpPr>
          <p:cNvPr id="3" name="Content Placeholder 2"/>
          <p:cNvSpPr>
            <a:spLocks noGrp="1"/>
          </p:cNvSpPr>
          <p:nvPr>
            <p:ph idx="1"/>
          </p:nvPr>
        </p:nvSpPr>
        <p:spPr>
          <a:xfrm>
            <a:off x="680321" y="2360428"/>
            <a:ext cx="9613861" cy="4253023"/>
          </a:xfrm>
        </p:spPr>
        <p:txBody>
          <a:bodyPr>
            <a:normAutofit/>
          </a:bodyPr>
          <a:lstStyle/>
          <a:p>
            <a:r>
              <a:rPr lang="en-US" sz="3200" dirty="0">
                <a:effectLst/>
              </a:rPr>
              <a:t>Ministries of Word, Service, Compassion &amp; Justice</a:t>
            </a:r>
          </a:p>
          <a:p>
            <a:r>
              <a:rPr lang="en-US" sz="3200" dirty="0">
                <a:effectLst/>
              </a:rPr>
              <a:t>Relationship &amp; accountability with the Order of Deacons &amp; church structures (conference, etc.)</a:t>
            </a:r>
          </a:p>
          <a:p>
            <a:r>
              <a:rPr lang="en-US" sz="3200" dirty="0">
                <a:effectLst/>
              </a:rPr>
              <a:t>Accountability &amp; support (board, church, etc.)</a:t>
            </a:r>
          </a:p>
          <a:p>
            <a:r>
              <a:rPr lang="en-US" sz="3200" dirty="0">
                <a:effectLst/>
              </a:rPr>
              <a:t>Represents the church’s ministry to the world</a:t>
            </a:r>
          </a:p>
          <a:p>
            <a:r>
              <a:rPr lang="en-US" sz="3200" dirty="0">
                <a:effectLst/>
              </a:rPr>
              <a:t>Financial well-being</a:t>
            </a:r>
          </a:p>
          <a:p>
            <a:r>
              <a:rPr lang="en-US" sz="3200" dirty="0">
                <a:effectLst/>
              </a:rPr>
              <a:t>Gifts, training, education, and work experience</a:t>
            </a:r>
            <a:endParaRPr lang="en-US" sz="3200" dirty="0"/>
          </a:p>
        </p:txBody>
      </p:sp>
    </p:spTree>
    <p:extLst>
      <p:ext uri="{BB962C8B-B14F-4D97-AF65-F5344CB8AC3E}">
        <p14:creationId xmlns:p14="http://schemas.microsoft.com/office/powerpoint/2010/main" val="4043806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Certification Specialized Ministry</a:t>
            </a:r>
          </a:p>
        </p:txBody>
      </p:sp>
      <p:sp>
        <p:nvSpPr>
          <p:cNvPr id="3" name="Content Placeholder 2"/>
          <p:cNvSpPr>
            <a:spLocks noGrp="1"/>
          </p:cNvSpPr>
          <p:nvPr>
            <p:ph idx="1"/>
          </p:nvPr>
        </p:nvSpPr>
        <p:spPr>
          <a:xfrm>
            <a:off x="680321" y="2336872"/>
            <a:ext cx="9613861" cy="4297843"/>
          </a:xfrm>
        </p:spPr>
        <p:txBody>
          <a:bodyPr/>
          <a:lstStyle/>
          <a:p>
            <a:r>
              <a:rPr lang="en-US" dirty="0">
                <a:effectLst/>
              </a:rPr>
              <a:t>www.gbhem.org/certification</a:t>
            </a:r>
          </a:p>
          <a:p>
            <a:r>
              <a:rPr lang="en-US" dirty="0">
                <a:effectLst/>
              </a:rPr>
              <a:t>Available to clergy and lay</a:t>
            </a:r>
          </a:p>
          <a:p>
            <a:r>
              <a:rPr lang="en-US" dirty="0">
                <a:effectLst/>
              </a:rPr>
              <a:t>Demonstrates person has been called, trained, and is accountable to their annual conference for practice in a specialized ministry</a:t>
            </a:r>
          </a:p>
          <a:p>
            <a:r>
              <a:rPr lang="en-US" dirty="0">
                <a:effectLst/>
              </a:rPr>
              <a:t>GBHEM </a:t>
            </a:r>
          </a:p>
          <a:p>
            <a:pPr lvl="1"/>
            <a:r>
              <a:rPr lang="en-US" dirty="0">
                <a:effectLst/>
              </a:rPr>
              <a:t>Sets standards for education</a:t>
            </a:r>
          </a:p>
          <a:p>
            <a:pPr lvl="1"/>
            <a:r>
              <a:rPr lang="en-US" dirty="0">
                <a:effectLst/>
              </a:rPr>
              <a:t>confirms the student has met the education standards</a:t>
            </a:r>
          </a:p>
          <a:p>
            <a:r>
              <a:rPr lang="en-US" dirty="0">
                <a:effectLst/>
              </a:rPr>
              <a:t>Conference BOM</a:t>
            </a:r>
          </a:p>
          <a:p>
            <a:pPr lvl="1"/>
            <a:r>
              <a:rPr lang="en-US" dirty="0">
                <a:effectLst/>
              </a:rPr>
              <a:t>Interviews, background checks, psych evaluations, references</a:t>
            </a:r>
          </a:p>
          <a:p>
            <a:pPr lvl="1"/>
            <a:r>
              <a:rPr lang="en-US" dirty="0">
                <a:effectLst/>
              </a:rPr>
              <a:t>Approves for certification</a:t>
            </a:r>
          </a:p>
          <a:p>
            <a:pPr lvl="1"/>
            <a:r>
              <a:rPr lang="en-US" dirty="0">
                <a:effectLst/>
              </a:rPr>
              <a:t>Maintains certification records, including renewals</a:t>
            </a:r>
          </a:p>
          <a:p>
            <a:endParaRPr lang="en-US" dirty="0"/>
          </a:p>
        </p:txBody>
      </p:sp>
    </p:spTree>
    <p:extLst>
      <p:ext uri="{BB962C8B-B14F-4D97-AF65-F5344CB8AC3E}">
        <p14:creationId xmlns:p14="http://schemas.microsoft.com/office/powerpoint/2010/main" val="1952091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ministries are what are going to help the church grow.”</a:t>
            </a:r>
            <a:r>
              <a:rPr lang="en-US" i="1" dirty="0"/>
              <a:t>--Wanda Stahl</a:t>
            </a:r>
          </a:p>
        </p:txBody>
      </p:sp>
      <p:sp>
        <p:nvSpPr>
          <p:cNvPr id="3" name="Content Placeholder 2"/>
          <p:cNvSpPr>
            <a:spLocks noGrp="1"/>
          </p:cNvSpPr>
          <p:nvPr>
            <p:ph idx="1"/>
          </p:nvPr>
        </p:nvSpPr>
        <p:spPr>
          <a:xfrm>
            <a:off x="680321" y="2806995"/>
            <a:ext cx="9613861" cy="3129194"/>
          </a:xfrm>
        </p:spPr>
        <p:txBody>
          <a:bodyPr/>
          <a:lstStyle/>
          <a:p>
            <a:r>
              <a:rPr lang="en-US" dirty="0">
                <a:effectLst/>
              </a:rPr>
              <a:t>Bringing the Good News to the world/partnership in establishing the realm of God</a:t>
            </a:r>
          </a:p>
          <a:p>
            <a:r>
              <a:rPr lang="en-US" dirty="0">
                <a:effectLst/>
              </a:rPr>
              <a:t>Inviting people to the faith community</a:t>
            </a:r>
          </a:p>
          <a:p>
            <a:r>
              <a:rPr lang="en-US" dirty="0">
                <a:effectLst/>
              </a:rPr>
              <a:t>Sending disciples out to minister in the world</a:t>
            </a:r>
          </a:p>
          <a:p>
            <a:r>
              <a:rPr lang="en-US" dirty="0">
                <a:effectLst/>
              </a:rPr>
              <a:t>Expand the faith community to represent the body of Christ</a:t>
            </a:r>
          </a:p>
          <a:p>
            <a:pPr marL="0" indent="0">
              <a:buNone/>
            </a:pPr>
            <a:endParaRPr lang="en-US" dirty="0"/>
          </a:p>
        </p:txBody>
      </p:sp>
    </p:spTree>
    <p:extLst>
      <p:ext uri="{BB962C8B-B14F-4D97-AF65-F5344CB8AC3E}">
        <p14:creationId xmlns:p14="http://schemas.microsoft.com/office/powerpoint/2010/main" val="398123142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120</TotalTime>
  <Words>1678</Words>
  <Application>Microsoft Office PowerPoint</Application>
  <PresentationFormat>Widescreen</PresentationFormat>
  <Paragraphs>79</Paragraphs>
  <Slides>7</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vt:i4>
      </vt:variant>
    </vt:vector>
  </HeadingPairs>
  <TitlesOfParts>
    <vt:vector size="18" baseType="lpstr">
      <vt:lpstr>Algerian</vt:lpstr>
      <vt:lpstr>Aparajita</vt:lpstr>
      <vt:lpstr>Arial</vt:lpstr>
      <vt:lpstr>Baskerville Old Face</vt:lpstr>
      <vt:lpstr>Bauhaus 93</vt:lpstr>
      <vt:lpstr>Calibri</vt:lpstr>
      <vt:lpstr>Comic Sans MS</vt:lpstr>
      <vt:lpstr>Forte</vt:lpstr>
      <vt:lpstr>Ravie</vt:lpstr>
      <vt:lpstr>Trebuchet MS</vt:lpstr>
      <vt:lpstr>Berlin</vt:lpstr>
      <vt:lpstr>Deacons Appointed Beyond the Local Church</vt:lpstr>
      <vt:lpstr>First Category of Appointment:  Beyond the Local Church</vt:lpstr>
      <vt:lpstr>PowerPoint Presentation</vt:lpstr>
      <vt:lpstr>PowerPoint Presentation</vt:lpstr>
      <vt:lpstr>Approving Self-Employment Settings</vt:lpstr>
      <vt:lpstr>Certification Specialized Ministry</vt:lpstr>
      <vt:lpstr>“Alternative ministries are what are going to help the church grow.”--Wanda Stahl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Deacons Appointed Beyond the Local Church</dc:title>
  <dc:creator>Victoria Rebeck</dc:creator>
  <cp:lastModifiedBy>Victoria Rebeck</cp:lastModifiedBy>
  <cp:revision>22</cp:revision>
  <dcterms:created xsi:type="dcterms:W3CDTF">2016-09-30T20:04:15Z</dcterms:created>
  <dcterms:modified xsi:type="dcterms:W3CDTF">2016-10-14T15:35:23Z</dcterms:modified>
</cp:coreProperties>
</file>