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15"/>
  </p:notesMasterIdLst>
  <p:handoutMasterIdLst>
    <p:handoutMasterId r:id="rId16"/>
  </p:handoutMasterIdLst>
  <p:sldIdLst>
    <p:sldId id="256" r:id="rId3"/>
    <p:sldId id="259" r:id="rId4"/>
    <p:sldId id="260" r:id="rId5"/>
    <p:sldId id="261" r:id="rId6"/>
    <p:sldId id="263" r:id="rId7"/>
    <p:sldId id="266" r:id="rId8"/>
    <p:sldId id="267" r:id="rId9"/>
    <p:sldId id="268" r:id="rId10"/>
    <p:sldId id="269" r:id="rId11"/>
    <p:sldId id="271" r:id="rId12"/>
    <p:sldId id="272" r:id="rId13"/>
    <p:sldId id="270"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5" autoAdjust="0"/>
    <p:restoredTop sz="94729" autoAdjust="0"/>
  </p:normalViewPr>
  <p:slideViewPr>
    <p:cSldViewPr>
      <p:cViewPr varScale="1">
        <p:scale>
          <a:sx n="92" d="100"/>
          <a:sy n="92" d="100"/>
        </p:scale>
        <p:origin x="771" y="5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6C0B09F-5D20-4383-9140-934FC1F6FB5B}" type="datetimeFigureOut">
              <a:rPr lang="en-US" smtClean="0"/>
              <a:t>10/13/2016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8E42F4-6354-4AF9-B639-7207EEAC363F}" type="slidenum">
              <a:rPr lang="en-US" smtClean="0"/>
              <a:t>‹#›</a:t>
            </a:fld>
            <a:endParaRPr lang="en-US"/>
          </a:p>
        </p:txBody>
      </p:sp>
    </p:spTree>
    <p:extLst>
      <p:ext uri="{BB962C8B-B14F-4D97-AF65-F5344CB8AC3E}">
        <p14:creationId xmlns:p14="http://schemas.microsoft.com/office/powerpoint/2010/main" val="303057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206259-D410-4EB8-92F2-973119C7615D}" type="datetimeFigureOut">
              <a:rPr lang="en-US" smtClean="0"/>
              <a:t>10/13/2016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52C5A95-A47C-4942-9B9F-C3DFE2689425}" type="slidenum">
              <a:rPr lang="en-US" smtClean="0"/>
              <a:t>‹#›</a:t>
            </a:fld>
            <a:endParaRPr lang="en-US"/>
          </a:p>
        </p:txBody>
      </p:sp>
    </p:spTree>
    <p:extLst>
      <p:ext uri="{BB962C8B-B14F-4D97-AF65-F5344CB8AC3E}">
        <p14:creationId xmlns:p14="http://schemas.microsoft.com/office/powerpoint/2010/main" val="180554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ask</a:t>
            </a:r>
            <a:r>
              <a:rPr lang="en-US" baseline="0" dirty="0" smtClean="0"/>
              <a:t> ourselves why. </a:t>
            </a:r>
            <a:endParaRPr lang="en-US" dirty="0"/>
          </a:p>
        </p:txBody>
      </p:sp>
      <p:sp>
        <p:nvSpPr>
          <p:cNvPr id="4" name="Slide Number Placeholder 3"/>
          <p:cNvSpPr>
            <a:spLocks noGrp="1"/>
          </p:cNvSpPr>
          <p:nvPr>
            <p:ph type="sldNum" sz="quarter" idx="10"/>
          </p:nvPr>
        </p:nvSpPr>
        <p:spPr/>
        <p:txBody>
          <a:bodyPr/>
          <a:lstStyle/>
          <a:p>
            <a:fld id="{D52C5A95-A47C-4942-9B9F-C3DFE2689425}" type="slidenum">
              <a:rPr lang="en-US" smtClean="0"/>
              <a:t>2</a:t>
            </a:fld>
            <a:endParaRPr lang="en-US"/>
          </a:p>
        </p:txBody>
      </p:sp>
    </p:spTree>
    <p:extLst>
      <p:ext uri="{BB962C8B-B14F-4D97-AF65-F5344CB8AC3E}">
        <p14:creationId xmlns:p14="http://schemas.microsoft.com/office/powerpoint/2010/main" val="203550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
            </a:r>
            <a:r>
              <a:rPr lang="en-US" baseline="0" dirty="0" smtClean="0"/>
              <a:t> up for newsletter or to receive information from </a:t>
            </a:r>
            <a:r>
              <a:rPr lang="en-US" baseline="0" smtClean="0"/>
              <a:t>today’s presentation.</a:t>
            </a:r>
          </a:p>
        </p:txBody>
      </p:sp>
      <p:sp>
        <p:nvSpPr>
          <p:cNvPr id="4" name="Slide Number Placeholder 3"/>
          <p:cNvSpPr>
            <a:spLocks noGrp="1"/>
          </p:cNvSpPr>
          <p:nvPr>
            <p:ph type="sldNum" sz="quarter" idx="10"/>
          </p:nvPr>
        </p:nvSpPr>
        <p:spPr/>
        <p:txBody>
          <a:bodyPr/>
          <a:lstStyle/>
          <a:p>
            <a:fld id="{EAD6D370-8855-4C4D-8741-902DDEA754D4}" type="slidenum">
              <a:rPr lang="en-US" smtClean="0"/>
              <a:t>12</a:t>
            </a:fld>
            <a:endParaRPr lang="en-US"/>
          </a:p>
        </p:txBody>
      </p:sp>
    </p:spTree>
    <p:extLst>
      <p:ext uri="{BB962C8B-B14F-4D97-AF65-F5344CB8AC3E}">
        <p14:creationId xmlns:p14="http://schemas.microsoft.com/office/powerpoint/2010/main" val="371993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believe</a:t>
            </a:r>
            <a:r>
              <a:rPr lang="en-US" baseline="0" dirty="0" smtClean="0"/>
              <a:t> this statement is accurate.  What about you?</a:t>
            </a:r>
            <a:endParaRPr lang="en-US" dirty="0"/>
          </a:p>
        </p:txBody>
      </p:sp>
      <p:sp>
        <p:nvSpPr>
          <p:cNvPr id="4" name="Slide Number Placeholder 3"/>
          <p:cNvSpPr>
            <a:spLocks noGrp="1"/>
          </p:cNvSpPr>
          <p:nvPr>
            <p:ph type="sldNum" sz="quarter" idx="10"/>
          </p:nvPr>
        </p:nvSpPr>
        <p:spPr/>
        <p:txBody>
          <a:bodyPr/>
          <a:lstStyle/>
          <a:p>
            <a:fld id="{D52C5A95-A47C-4942-9B9F-C3DFE2689425}" type="slidenum">
              <a:rPr lang="en-US" smtClean="0"/>
              <a:t>3</a:t>
            </a:fld>
            <a:endParaRPr lang="en-US"/>
          </a:p>
        </p:txBody>
      </p:sp>
    </p:spTree>
    <p:extLst>
      <p:ext uri="{BB962C8B-B14F-4D97-AF65-F5344CB8AC3E}">
        <p14:creationId xmlns:p14="http://schemas.microsoft.com/office/powerpoint/2010/main" val="22184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892A7F-C805-45A4-979A-407486E6AC16}" type="slidenum">
              <a:rPr lang="en-US" smtClean="0"/>
              <a:t>4</a:t>
            </a:fld>
            <a:endParaRPr lang="en-US"/>
          </a:p>
        </p:txBody>
      </p:sp>
    </p:spTree>
    <p:extLst>
      <p:ext uri="{BB962C8B-B14F-4D97-AF65-F5344CB8AC3E}">
        <p14:creationId xmlns:p14="http://schemas.microsoft.com/office/powerpoint/2010/main" val="32410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UMC recognizes</a:t>
            </a:r>
            <a:r>
              <a:rPr lang="en-US" baseline="0" dirty="0" smtClean="0"/>
              <a:t> what can happen in ministerial relationships when boundaries are violated.  These are the definitions found in your BOR and referenced in the BOD. Sexual Misconduct is named as a chargeable offense in Paragraph 2702. THIS IS ABOUT MISUSE AND ABUSE OF POWER!</a:t>
            </a:r>
            <a:endParaRPr lang="en-US" dirty="0"/>
          </a:p>
        </p:txBody>
      </p:sp>
      <p:sp>
        <p:nvSpPr>
          <p:cNvPr id="4" name="Slide Number Placeholder 3"/>
          <p:cNvSpPr>
            <a:spLocks noGrp="1"/>
          </p:cNvSpPr>
          <p:nvPr>
            <p:ph type="sldNum" sz="quarter" idx="10"/>
          </p:nvPr>
        </p:nvSpPr>
        <p:spPr/>
        <p:txBody>
          <a:bodyPr/>
          <a:lstStyle/>
          <a:p>
            <a:fld id="{5CC7D7BB-1E06-43F1-BFD1-3B4993F19926}" type="slidenum">
              <a:rPr lang="en-US" smtClean="0"/>
              <a:t>5</a:t>
            </a:fld>
            <a:endParaRPr lang="en-US"/>
          </a:p>
        </p:txBody>
      </p:sp>
    </p:spTree>
    <p:extLst>
      <p:ext uri="{BB962C8B-B14F-4D97-AF65-F5344CB8AC3E}">
        <p14:creationId xmlns:p14="http://schemas.microsoft.com/office/powerpoint/2010/main" val="81319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is a man of passion and deeply felt emotions.  He represents the best and the worst</a:t>
            </a:r>
            <a:r>
              <a:rPr lang="en-US" baseline="0" dirty="0" smtClean="0"/>
              <a:t> of all of us.  Great example of power and the subtle ways it can turn the best of us into people capable of doing very unhealthy things!</a:t>
            </a:r>
          </a:p>
          <a:p>
            <a:r>
              <a:rPr lang="en-US" baseline="0" dirty="0" smtClean="0"/>
              <a:t>How do you keep yourself humble?</a:t>
            </a:r>
          </a:p>
          <a:p>
            <a:r>
              <a:rPr lang="en-US" baseline="0" dirty="0" smtClean="0"/>
              <a:t>“Shift”= look led to desire/increasing reliance on self rather than God (arrogance—he begins to believe all the good press)</a:t>
            </a:r>
          </a:p>
          <a:p>
            <a:r>
              <a:rPr lang="en-US" baseline="0" dirty="0" smtClean="0"/>
              <a:t>Bathsheba=victim of a man with authority. </a:t>
            </a:r>
          </a:p>
          <a:p>
            <a:r>
              <a:rPr lang="en-US" baseline="0" dirty="0" smtClean="0"/>
              <a:t>We’ve been there.  We excel at a project/giftedness acknowledged=hard to stay humble=self-adoration</a:t>
            </a:r>
          </a:p>
          <a:p>
            <a:endParaRPr lang="en-US" dirty="0"/>
          </a:p>
        </p:txBody>
      </p:sp>
      <p:sp>
        <p:nvSpPr>
          <p:cNvPr id="4" name="Slide Number Placeholder 3"/>
          <p:cNvSpPr>
            <a:spLocks noGrp="1"/>
          </p:cNvSpPr>
          <p:nvPr>
            <p:ph type="sldNum" sz="quarter" idx="10"/>
          </p:nvPr>
        </p:nvSpPr>
        <p:spPr/>
        <p:txBody>
          <a:bodyPr/>
          <a:lstStyle/>
          <a:p>
            <a:fld id="{B9892A7F-C805-45A4-979A-407486E6AC16}" type="slidenum">
              <a:rPr lang="en-US" smtClean="0"/>
              <a:t>6</a:t>
            </a:fld>
            <a:endParaRPr lang="en-US"/>
          </a:p>
        </p:txBody>
      </p:sp>
    </p:spTree>
    <p:extLst>
      <p:ext uri="{BB962C8B-B14F-4D97-AF65-F5344CB8AC3E}">
        <p14:creationId xmlns:p14="http://schemas.microsoft.com/office/powerpoint/2010/main" val="274380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chargeable offenses.</a:t>
            </a:r>
            <a:r>
              <a:rPr lang="en-US" baseline="0" dirty="0" smtClean="0"/>
              <a:t>  Have handout of those.</a:t>
            </a:r>
            <a:endParaRPr lang="en-US" baseline="0" dirty="0"/>
          </a:p>
          <a:p>
            <a:r>
              <a:rPr lang="en-US" baseline="0" dirty="0" smtClean="0"/>
              <a:t>Those who brought forward complaints are the ones who courageously found their voices and called the church to account.  They took tremendous risks to do so.</a:t>
            </a:r>
          </a:p>
          <a:p>
            <a:r>
              <a:rPr lang="en-US" baseline="0" dirty="0" smtClean="0"/>
              <a:t>How the church receives the information can do much to either hinder or help the process of recovery.  </a:t>
            </a:r>
          </a:p>
          <a:p>
            <a:endParaRPr lang="en-US" baseline="0" dirty="0" smtClean="0"/>
          </a:p>
        </p:txBody>
      </p:sp>
      <p:sp>
        <p:nvSpPr>
          <p:cNvPr id="4" name="Slide Number Placeholder 3"/>
          <p:cNvSpPr>
            <a:spLocks noGrp="1"/>
          </p:cNvSpPr>
          <p:nvPr>
            <p:ph type="sldNum" sz="quarter" idx="10"/>
          </p:nvPr>
        </p:nvSpPr>
        <p:spPr/>
        <p:txBody>
          <a:bodyPr/>
          <a:lstStyle/>
          <a:p>
            <a:fld id="{F5262F72-5533-4D31-9511-B7F78526F9D7}" type="slidenum">
              <a:rPr lang="en-US" smtClean="0"/>
              <a:t>7</a:t>
            </a:fld>
            <a:endParaRPr lang="en-US"/>
          </a:p>
        </p:txBody>
      </p:sp>
    </p:spTree>
    <p:extLst>
      <p:ext uri="{BB962C8B-B14F-4D97-AF65-F5344CB8AC3E}">
        <p14:creationId xmlns:p14="http://schemas.microsoft.com/office/powerpoint/2010/main" val="221048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all cases appropriate for J.R. ?</a:t>
            </a:r>
            <a:r>
              <a:rPr lang="en-US" baseline="0" dirty="0" smtClean="0"/>
              <a:t>  What will be included in J.R.?  </a:t>
            </a:r>
            <a:endParaRPr lang="en-US" dirty="0"/>
          </a:p>
        </p:txBody>
      </p:sp>
      <p:sp>
        <p:nvSpPr>
          <p:cNvPr id="4" name="Slide Number Placeholder 3"/>
          <p:cNvSpPr>
            <a:spLocks noGrp="1"/>
          </p:cNvSpPr>
          <p:nvPr>
            <p:ph type="sldNum" sz="quarter" idx="10"/>
          </p:nvPr>
        </p:nvSpPr>
        <p:spPr/>
        <p:txBody>
          <a:bodyPr/>
          <a:lstStyle/>
          <a:p>
            <a:fld id="{D52C5A95-A47C-4942-9B9F-C3DFE2689425}" type="slidenum">
              <a:rPr lang="en-US" smtClean="0"/>
              <a:t>8</a:t>
            </a:fld>
            <a:endParaRPr lang="en-US"/>
          </a:p>
        </p:txBody>
      </p:sp>
    </p:spTree>
    <p:extLst>
      <p:ext uri="{BB962C8B-B14F-4D97-AF65-F5344CB8AC3E}">
        <p14:creationId xmlns:p14="http://schemas.microsoft.com/office/powerpoint/2010/main" val="275114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a:t>
            </a:r>
            <a:r>
              <a:rPr lang="en-US" baseline="0" dirty="0" smtClean="0"/>
              <a:t> the faith community has a major role to play.  </a:t>
            </a:r>
          </a:p>
          <a:p>
            <a:r>
              <a:rPr lang="en-US" baseline="0" dirty="0" smtClean="0"/>
              <a:t>We frequently “drop the ball”, and wait for the victim to go away, the abuser to resign, the victim to forgive and forget</a:t>
            </a:r>
          </a:p>
          <a:p>
            <a:r>
              <a:rPr lang="en-US" baseline="0" dirty="0" smtClean="0"/>
              <a:t>We are called to heal the wound deeply.  A scar will remain but fullness of life will be restored.  </a:t>
            </a:r>
          </a:p>
          <a:p>
            <a:r>
              <a:rPr lang="en-US" baseline="0" dirty="0" smtClean="0"/>
              <a:t>There is often a human tendency to blame the victim.  </a:t>
            </a:r>
          </a:p>
        </p:txBody>
      </p:sp>
      <p:sp>
        <p:nvSpPr>
          <p:cNvPr id="4" name="Slide Number Placeholder 3"/>
          <p:cNvSpPr>
            <a:spLocks noGrp="1"/>
          </p:cNvSpPr>
          <p:nvPr>
            <p:ph type="sldNum" sz="quarter" idx="10"/>
          </p:nvPr>
        </p:nvSpPr>
        <p:spPr/>
        <p:txBody>
          <a:bodyPr/>
          <a:lstStyle/>
          <a:p>
            <a:fld id="{F5262F72-5533-4D31-9511-B7F78526F9D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8058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any of you ever served in a church where misconduct has occurred and it was not addressed within</a:t>
            </a:r>
            <a:r>
              <a:rPr lang="en-US" baseline="0" dirty="0" smtClean="0"/>
              <a:t> the congregation? Response teams provide the opportunity for congregations to begin healing well!</a:t>
            </a:r>
          </a:p>
          <a:p>
            <a:endParaRPr lang="en-US" baseline="0" dirty="0" smtClean="0"/>
          </a:p>
          <a:p>
            <a:r>
              <a:rPr lang="en-US" baseline="0" dirty="0" smtClean="0"/>
              <a:t>Common sense is CRITICAL!</a:t>
            </a:r>
          </a:p>
          <a:p>
            <a:r>
              <a:rPr lang="en-US" baseline="0" dirty="0" smtClean="0"/>
              <a:t>What are we trying to do here?  What are our values and our priorities? Too often we try to make this go away and protect the church.</a:t>
            </a:r>
          </a:p>
          <a:p>
            <a:r>
              <a:rPr lang="en-US" baseline="0" dirty="0" smtClean="0"/>
              <a:t>RT is crucial in offering sensitive and competent assistance in getting through the crisis and follow-up period.  Many congregations will grow spiritually and emerge stronger than ever as they face the situation together!</a:t>
            </a:r>
          </a:p>
          <a:p>
            <a:endParaRPr lang="en-US" dirty="0"/>
          </a:p>
        </p:txBody>
      </p:sp>
      <p:sp>
        <p:nvSpPr>
          <p:cNvPr id="4" name="Slide Number Placeholder 3"/>
          <p:cNvSpPr>
            <a:spLocks noGrp="1"/>
          </p:cNvSpPr>
          <p:nvPr>
            <p:ph type="sldNum" sz="quarter" idx="10"/>
          </p:nvPr>
        </p:nvSpPr>
        <p:spPr/>
        <p:txBody>
          <a:bodyPr/>
          <a:lstStyle/>
          <a:p>
            <a:fld id="{D52C5A95-A47C-4942-9B9F-C3DFE2689425}" type="slidenum">
              <a:rPr lang="en-US" smtClean="0"/>
              <a:t>10</a:t>
            </a:fld>
            <a:endParaRPr lang="en-US"/>
          </a:p>
        </p:txBody>
      </p:sp>
    </p:spTree>
    <p:extLst>
      <p:ext uri="{BB962C8B-B14F-4D97-AF65-F5344CB8AC3E}">
        <p14:creationId xmlns:p14="http://schemas.microsoft.com/office/powerpoint/2010/main" val="3909865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05001"/>
            <a:ext cx="7772400" cy="1695450"/>
          </a:xfrm>
          <a:prstGeom prst="rect">
            <a:avLst/>
          </a:prstGeom>
        </p:spPr>
        <p:txBody>
          <a:bodyPr/>
          <a:lstStyle>
            <a:lvl1pPr>
              <a:defRPr/>
            </a:lvl1pPr>
          </a:lstStyle>
          <a:p>
            <a:r>
              <a:rPr lang="en-US" dirty="0" smtClean="0"/>
              <a:t>This is a title page</a:t>
            </a:r>
            <a:endParaRPr lang="en-US" dirty="0"/>
          </a:p>
        </p:txBody>
      </p:sp>
      <p:sp>
        <p:nvSpPr>
          <p:cNvPr id="3" name="Subtitle 2"/>
          <p:cNvSpPr>
            <a:spLocks noGrp="1"/>
          </p:cNvSpPr>
          <p:nvPr>
            <p:ph type="subTitle" idx="1" hasCustomPrompt="1"/>
          </p:nvPr>
        </p:nvSpPr>
        <p:spPr>
          <a:xfrm>
            <a:off x="1371600" y="3733800"/>
            <a:ext cx="6400800" cy="1905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photo here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99848"/>
            <a:ext cx="8816594" cy="1686909"/>
          </a:xfrm>
          <a:prstGeom prst="rect">
            <a:avLst/>
          </a:prstGeom>
        </p:spPr>
      </p:pic>
    </p:spTree>
    <p:extLst>
      <p:ext uri="{BB962C8B-B14F-4D97-AF65-F5344CB8AC3E}">
        <p14:creationId xmlns:p14="http://schemas.microsoft.com/office/powerpoint/2010/main" val="2128277760"/>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19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77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870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486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802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1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245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37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990600" y="762000"/>
            <a:ext cx="7543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13970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990600" y="762000"/>
            <a:ext cx="7543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98498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50997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09600"/>
            <a:ext cx="4038600" cy="551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09600"/>
            <a:ext cx="4038600" cy="551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90783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6184204"/>
            <a:ext cx="7000206" cy="623872"/>
          </a:xfrm>
          <a:prstGeom prst="rect">
            <a:avLst/>
          </a:prstGeom>
        </p:spPr>
      </p:pic>
    </p:spTree>
    <p:extLst>
      <p:ext uri="{BB962C8B-B14F-4D97-AF65-F5344CB8AC3E}">
        <p14:creationId xmlns:p14="http://schemas.microsoft.com/office/powerpoint/2010/main" val="1170431021"/>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91967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9CE7DBB-97E6-4B08-8E03-613BCE7ED679}"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1E7F20D-CD35-467E-922A-545DF3BD6C28}" type="slidenum">
              <a:rPr lang="en-US" smtClean="0"/>
              <a:t>‹#›</a:t>
            </a:fld>
            <a:endParaRPr lang="en-US"/>
          </a:p>
        </p:txBody>
      </p:sp>
    </p:spTree>
    <p:extLst>
      <p:ext uri="{BB962C8B-B14F-4D97-AF65-F5344CB8AC3E}">
        <p14:creationId xmlns:p14="http://schemas.microsoft.com/office/powerpoint/2010/main" val="33942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27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3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09600"/>
            <a:ext cx="8229600" cy="5516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603500" y="762000"/>
            <a:ext cx="3632200" cy="508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52600" y="6132786"/>
            <a:ext cx="7000206" cy="623872"/>
          </a:xfrm>
          <a:prstGeom prst="rect">
            <a:avLst/>
          </a:prstGeom>
        </p:spPr>
      </p:pic>
    </p:spTree>
    <p:extLst>
      <p:ext uri="{BB962C8B-B14F-4D97-AF65-F5344CB8AC3E}">
        <p14:creationId xmlns:p14="http://schemas.microsoft.com/office/powerpoint/2010/main" val="3047662046"/>
      </p:ext>
    </p:extLst>
  </p:cSld>
  <p:clrMap bg1="lt1" tx1="dk1" bg2="lt2" tx2="dk2" accent1="accent1" accent2="accent2" accent3="accent3" accent4="accent4" accent5="accent5" accent6="accent6" hlink="hlink" folHlink="folHlink"/>
  <p:sldLayoutIdLst>
    <p:sldLayoutId id="2147483793" r:id="rId1"/>
    <p:sldLayoutId id="2147483802" r:id="rId2"/>
    <p:sldLayoutId id="2147483794" r:id="rId3"/>
    <p:sldLayoutId id="2147483796" r:id="rId4"/>
    <p:sldLayoutId id="2147483801" r:id="rId5"/>
    <p:sldLayoutId id="2147483800" r:id="rId6"/>
    <p:sldLayoutId id="2147483803"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DEF4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CE7DBB-97E6-4B08-8E03-613BCE7ED679}" type="datetimeFigureOut">
              <a:rPr lang="en-US" smtClean="0">
                <a:solidFill>
                  <a:prstClr val="black">
                    <a:tint val="75000"/>
                  </a:prstClr>
                </a:solidFill>
              </a:rPr>
              <a:pPr/>
              <a:t>10/13/2016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E7F20D-CD35-467E-922A-545DF3BD6C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84285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csrw.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www.umsexualethic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981200"/>
          </a:xfrm>
        </p:spPr>
        <p:txBody>
          <a:bodyPr/>
          <a:lstStyle/>
          <a:p>
            <a:r>
              <a:rPr lang="en-US" dirty="0" smtClean="0"/>
              <a:t>Responding to Sexual Misconduct:</a:t>
            </a:r>
            <a:br>
              <a:rPr lang="en-US" dirty="0" smtClean="0"/>
            </a:br>
            <a:r>
              <a:rPr lang="en-US" dirty="0" smtClean="0"/>
              <a:t>Information for BOM</a:t>
            </a:r>
            <a:endParaRPr lang="en-US" dirty="0"/>
          </a:p>
        </p:txBody>
      </p:sp>
      <p:sp>
        <p:nvSpPr>
          <p:cNvPr id="3" name="Subtitle 2"/>
          <p:cNvSpPr>
            <a:spLocks noGrp="1"/>
          </p:cNvSpPr>
          <p:nvPr>
            <p:ph type="subTitle" idx="1"/>
          </p:nvPr>
        </p:nvSpPr>
        <p:spPr>
          <a:xfrm>
            <a:off x="1371600" y="4419600"/>
            <a:ext cx="6400800" cy="2057400"/>
          </a:xfrm>
        </p:spPr>
        <p:txBody>
          <a:bodyPr>
            <a:normAutofit fontScale="70000" lnSpcReduction="20000"/>
          </a:bodyPr>
          <a:lstStyle/>
          <a:p>
            <a:endParaRPr lang="en-US" dirty="0" smtClean="0"/>
          </a:p>
          <a:p>
            <a:r>
              <a:rPr lang="en-US" dirty="0" smtClean="0">
                <a:solidFill>
                  <a:schemeClr val="tx1"/>
                </a:solidFill>
              </a:rPr>
              <a:t>Becky Posey Williams</a:t>
            </a:r>
          </a:p>
          <a:p>
            <a:r>
              <a:rPr lang="en-US" dirty="0" smtClean="0">
                <a:solidFill>
                  <a:schemeClr val="tx1"/>
                </a:solidFill>
              </a:rPr>
              <a:t>Sr. Director for Sexual Ethics and Advocacy</a:t>
            </a:r>
          </a:p>
          <a:p>
            <a:endParaRPr lang="en-US" dirty="0">
              <a:solidFill>
                <a:schemeClr val="tx1"/>
              </a:solidFill>
            </a:endParaRPr>
          </a:p>
          <a:p>
            <a:r>
              <a:rPr lang="en-US" dirty="0" smtClean="0">
                <a:solidFill>
                  <a:schemeClr val="tx1"/>
                </a:solidFill>
              </a:rPr>
              <a:t>October 5, 2016</a:t>
            </a:r>
          </a:p>
          <a:p>
            <a:r>
              <a:rPr lang="en-US" dirty="0" smtClean="0">
                <a:solidFill>
                  <a:schemeClr val="tx1"/>
                </a:solidFill>
              </a:rPr>
              <a:t>Chicago, IL </a:t>
            </a:r>
            <a:endParaRPr lang="en-US" dirty="0">
              <a:solidFill>
                <a:schemeClr val="tx1"/>
              </a:solidFill>
            </a:endParaRPr>
          </a:p>
        </p:txBody>
      </p:sp>
    </p:spTree>
    <p:extLst>
      <p:ext uri="{BB962C8B-B14F-4D97-AF65-F5344CB8AC3E}">
        <p14:creationId xmlns:p14="http://schemas.microsoft.com/office/powerpoint/2010/main" val="22967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85000" lnSpcReduction="10000"/>
          </a:bodyPr>
          <a:lstStyle/>
          <a:p>
            <a:pPr marL="0" indent="0" algn="ctr">
              <a:buNone/>
            </a:pPr>
            <a:r>
              <a:rPr lang="en-US" b="1" u="sng" dirty="0" smtClean="0">
                <a:latin typeface="Arial"/>
                <a:cs typeface="Arial"/>
              </a:rPr>
              <a:t>USE OF RESPONSE TEAMS</a:t>
            </a:r>
          </a:p>
          <a:p>
            <a:r>
              <a:rPr lang="en-US" dirty="0" smtClean="0">
                <a:latin typeface="Arial"/>
                <a:cs typeface="Arial"/>
              </a:rPr>
              <a:t>“The United Methodist Church commends the use of Response Teams in cases of sexual misconduct by ministerial leaders and urges judicatory leaders to train and employ them.” (BOR 2012, pp. 131-134)</a:t>
            </a:r>
          </a:p>
          <a:p>
            <a:r>
              <a:rPr lang="en-US" dirty="0" smtClean="0">
                <a:latin typeface="Arial"/>
                <a:cs typeface="Arial"/>
              </a:rPr>
              <a:t>Response Team helps you assign and manage the complexity of roles required for a comprehensive and effective process.</a:t>
            </a:r>
          </a:p>
          <a:p>
            <a:r>
              <a:rPr lang="en-US" dirty="0" smtClean="0">
                <a:latin typeface="Arial"/>
                <a:cs typeface="Arial"/>
              </a:rPr>
              <a:t>Can be an educational and support resource to congregations to better understand the nature of sexual misconduct by a faith leader.</a:t>
            </a:r>
            <a:endParaRPr lang="en-US" dirty="0">
              <a:latin typeface="Arial"/>
              <a:cs typeface="Arial"/>
            </a:endParaRPr>
          </a:p>
        </p:txBody>
      </p:sp>
      <p:grpSp>
        <p:nvGrpSpPr>
          <p:cNvPr id="3" name="Group 2"/>
          <p:cNvGrpSpPr/>
          <p:nvPr/>
        </p:nvGrpSpPr>
        <p:grpSpPr>
          <a:xfrm rot="16200000">
            <a:off x="4152901" y="1409700"/>
            <a:ext cx="838201" cy="9144000"/>
            <a:chOff x="0" y="0"/>
            <a:chExt cx="1321907" cy="6858000"/>
          </a:xfrm>
          <a:solidFill>
            <a:srgbClr val="9DEF4E"/>
          </a:solidFill>
        </p:grpSpPr>
        <p:sp>
          <p:nvSpPr>
            <p:cNvPr id="4" name="Rectangle 3"/>
            <p:cNvSpPr/>
            <p:nvPr/>
          </p:nvSpPr>
          <p:spPr>
            <a:xfrm>
              <a:off x="0" y="0"/>
              <a:ext cx="609114" cy="6858000"/>
            </a:xfrm>
            <a:prstGeom prst="rect">
              <a:avLst/>
            </a:prstGeom>
            <a:grpFill/>
            <a:ln>
              <a:solidFill>
                <a:srgbClr val="9DEF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816472" y="0"/>
              <a:ext cx="272157" cy="6858000"/>
            </a:xfrm>
            <a:prstGeom prst="rect">
              <a:avLst/>
            </a:prstGeom>
            <a:grpFill/>
            <a:ln>
              <a:solidFill>
                <a:srgbClr val="9DEF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276188" y="0"/>
              <a:ext cx="45719" cy="6858000"/>
            </a:xfrm>
            <a:prstGeom prst="rect">
              <a:avLst/>
            </a:prstGeom>
            <a:grpFill/>
            <a:ln>
              <a:solidFill>
                <a:srgbClr val="9DEF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72999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3139" t="-3378" r="-7440" b="4504"/>
          <a:stretch/>
        </p:blipFill>
        <p:spPr>
          <a:xfrm>
            <a:off x="457200" y="187796"/>
            <a:ext cx="9296400" cy="6439790"/>
          </a:xfrm>
          <a:prstGeom prst="rect">
            <a:avLst/>
          </a:prstGeom>
        </p:spPr>
      </p:pic>
    </p:spTree>
    <p:extLst>
      <p:ext uri="{BB962C8B-B14F-4D97-AF65-F5344CB8AC3E}">
        <p14:creationId xmlns:p14="http://schemas.microsoft.com/office/powerpoint/2010/main" val="413419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The General Commission on the Status and Role of Women</a:t>
            </a:r>
            <a:endParaRPr lang="en-US" b="1" dirty="0"/>
          </a:p>
        </p:txBody>
      </p:sp>
      <p:sp>
        <p:nvSpPr>
          <p:cNvPr id="3" name="Content Placeholder 2"/>
          <p:cNvSpPr>
            <a:spLocks noGrp="1"/>
          </p:cNvSpPr>
          <p:nvPr>
            <p:ph idx="1"/>
          </p:nvPr>
        </p:nvSpPr>
        <p:spPr>
          <a:xfrm>
            <a:off x="496303" y="2515226"/>
            <a:ext cx="7886700" cy="3263504"/>
          </a:xfrm>
        </p:spPr>
        <p:txBody>
          <a:bodyPr>
            <a:normAutofit fontScale="70000" lnSpcReduction="20000"/>
          </a:bodyPr>
          <a:lstStyle/>
          <a:p>
            <a:endParaRPr lang="en-US" dirty="0" smtClean="0">
              <a:hlinkClick r:id="rId3"/>
            </a:endParaRPr>
          </a:p>
          <a:p>
            <a:r>
              <a:rPr lang="en-US" b="1" dirty="0" smtClean="0">
                <a:hlinkClick r:id="rId3"/>
              </a:rPr>
              <a:t>www.gcsrw.org</a:t>
            </a:r>
            <a:endParaRPr lang="en-US" b="1" dirty="0" smtClean="0"/>
          </a:p>
          <a:p>
            <a:endParaRPr lang="en-US" dirty="0"/>
          </a:p>
          <a:p>
            <a:r>
              <a:rPr lang="en-US" b="1" dirty="0" smtClean="0">
                <a:hlinkClick r:id="rId4"/>
              </a:rPr>
              <a:t>www.umsexualethics.org</a:t>
            </a:r>
            <a:r>
              <a:rPr lang="en-US" b="1" dirty="0" smtClean="0"/>
              <a:t> </a:t>
            </a:r>
            <a:r>
              <a:rPr lang="en-US" dirty="0" smtClean="0"/>
              <a:t>  </a:t>
            </a:r>
          </a:p>
          <a:p>
            <a:pPr marL="0" indent="0">
              <a:buNone/>
            </a:pPr>
            <a:endParaRPr lang="en-US" dirty="0"/>
          </a:p>
          <a:p>
            <a:r>
              <a:rPr lang="en-US" dirty="0" smtClean="0"/>
              <a:t>312-346-4900</a:t>
            </a:r>
          </a:p>
          <a:p>
            <a:endParaRPr lang="en-US" dirty="0"/>
          </a:p>
          <a:p>
            <a:pPr marL="0" indent="0" algn="ctr">
              <a:buNone/>
            </a:pPr>
            <a:r>
              <a:rPr lang="en-US" dirty="0" smtClean="0"/>
              <a:t>77 West Washington Street, Suite 1500</a:t>
            </a:r>
          </a:p>
          <a:p>
            <a:pPr marL="0" indent="0" algn="ctr">
              <a:buNone/>
            </a:pPr>
            <a:r>
              <a:rPr lang="en-US" dirty="0" smtClean="0"/>
              <a:t>Chicago, IL  60602</a:t>
            </a:r>
            <a:endParaRPr lang="en-US" dirty="0"/>
          </a:p>
        </p:txBody>
      </p:sp>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3057708" y="2125266"/>
            <a:ext cx="3124080" cy="575345"/>
          </a:xfrm>
          <a:prstGeom prst="rect">
            <a:avLst/>
          </a:prstGeom>
        </p:spPr>
      </p:pic>
    </p:spTree>
    <p:extLst>
      <p:ext uri="{BB962C8B-B14F-4D97-AF65-F5344CB8AC3E}">
        <p14:creationId xmlns:p14="http://schemas.microsoft.com/office/powerpoint/2010/main" val="383752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a:latin typeface="Arial"/>
                <a:cs typeface="Arial"/>
              </a:rPr>
              <a:t>The first thing we must do is face the reality that </a:t>
            </a:r>
            <a:br>
              <a:rPr lang="en-US" sz="2400" b="1" dirty="0">
                <a:latin typeface="Arial"/>
                <a:cs typeface="Arial"/>
              </a:rPr>
            </a:br>
            <a:r>
              <a:rPr lang="en-US" sz="2400" b="1" dirty="0">
                <a:latin typeface="Arial"/>
                <a:cs typeface="Arial"/>
              </a:rPr>
              <a:t>sexual misconduct does occur in our churches </a:t>
            </a:r>
            <a:br>
              <a:rPr lang="en-US" sz="2400" b="1" dirty="0">
                <a:latin typeface="Arial"/>
                <a:cs typeface="Arial"/>
              </a:rPr>
            </a:br>
            <a:r>
              <a:rPr lang="en-US" sz="2400" b="1" dirty="0">
                <a:latin typeface="Arial"/>
                <a:cs typeface="Arial"/>
              </a:rPr>
              <a:t>amongst clergy leaders </a:t>
            </a:r>
          </a:p>
        </p:txBody>
      </p:sp>
      <p:pic>
        <p:nvPicPr>
          <p:cNvPr id="4" name="Content Placeholder 3" descr="jkhk.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4656" y="2586633"/>
            <a:ext cx="3214688" cy="2157413"/>
          </a:xfrm>
        </p:spPr>
      </p:pic>
      <p:grpSp>
        <p:nvGrpSpPr>
          <p:cNvPr id="9" name="Group 8"/>
          <p:cNvGrpSpPr/>
          <p:nvPr/>
        </p:nvGrpSpPr>
        <p:grpSpPr>
          <a:xfrm>
            <a:off x="1" y="857250"/>
            <a:ext cx="894231" cy="5316003"/>
            <a:chOff x="0" y="0"/>
            <a:chExt cx="1321907" cy="6858000"/>
          </a:xfrm>
          <a:solidFill>
            <a:srgbClr val="AC235D"/>
          </a:solidFill>
        </p:grpSpPr>
        <p:sp>
          <p:nvSpPr>
            <p:cNvPr id="10" name="Rectangle 9"/>
            <p:cNvSpPr/>
            <p:nvPr/>
          </p:nvSpPr>
          <p:spPr>
            <a:xfrm>
              <a:off x="0" y="0"/>
              <a:ext cx="609114" cy="6858000"/>
            </a:xfrm>
            <a:prstGeom prst="rect">
              <a:avLst/>
            </a:prstGeom>
            <a:grpFill/>
            <a:ln>
              <a:solidFill>
                <a:srgbClr val="AC23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p:cNvSpPr/>
            <p:nvPr/>
          </p:nvSpPr>
          <p:spPr>
            <a:xfrm>
              <a:off x="816472" y="0"/>
              <a:ext cx="272157" cy="6858000"/>
            </a:xfrm>
            <a:prstGeom prst="rect">
              <a:avLst/>
            </a:prstGeom>
            <a:grpFill/>
            <a:ln>
              <a:solidFill>
                <a:srgbClr val="AC23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1276188" y="0"/>
              <a:ext cx="45719" cy="6858000"/>
            </a:xfrm>
            <a:prstGeom prst="rect">
              <a:avLst/>
            </a:prstGeom>
            <a:grpFill/>
            <a:ln>
              <a:solidFill>
                <a:srgbClr val="AC23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5681349" y="5205413"/>
            <a:ext cx="2978944" cy="550069"/>
          </a:xfrm>
          <a:prstGeom prst="rect">
            <a:avLst/>
          </a:prstGeom>
        </p:spPr>
      </p:pic>
    </p:spTree>
    <p:extLst>
      <p:ext uri="{BB962C8B-B14F-4D97-AF65-F5344CB8AC3E}">
        <p14:creationId xmlns:p14="http://schemas.microsoft.com/office/powerpoint/2010/main" val="124560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0628" y="2329803"/>
            <a:ext cx="7886700" cy="3263504"/>
          </a:xfrm>
        </p:spPr>
        <p:txBody>
          <a:bodyPr>
            <a:normAutofit/>
          </a:bodyPr>
          <a:lstStyle/>
          <a:p>
            <a:pPr marL="0" indent="0">
              <a:buNone/>
            </a:pPr>
            <a:r>
              <a:rPr lang="en-US" sz="3300" dirty="0"/>
              <a:t>Sexual misconduct is fueled by deeply rooted attitudes about power, authority, and gender, and will be prevented when these attitudes are challenged and overhauled. </a:t>
            </a:r>
          </a:p>
        </p:txBody>
      </p:sp>
      <p:sp>
        <p:nvSpPr>
          <p:cNvPr id="2" name="Title 1"/>
          <p:cNvSpPr>
            <a:spLocks noGrp="1"/>
          </p:cNvSpPr>
          <p:nvPr>
            <p:ph type="title"/>
          </p:nvPr>
        </p:nvSpPr>
        <p:spPr/>
        <p:txBody>
          <a:bodyPr/>
          <a:lstStyle/>
          <a:p>
            <a:pPr algn="ctr"/>
            <a:r>
              <a:rPr lang="en-US" dirty="0" smtClean="0"/>
              <a:t>ROOTS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784163" y="4681975"/>
            <a:ext cx="2978944" cy="550069"/>
          </a:xfrm>
          <a:prstGeom prst="rect">
            <a:avLst/>
          </a:prstGeom>
        </p:spPr>
      </p:pic>
      <p:grpSp>
        <p:nvGrpSpPr>
          <p:cNvPr id="5" name="Group 4"/>
          <p:cNvGrpSpPr/>
          <p:nvPr/>
        </p:nvGrpSpPr>
        <p:grpSpPr>
          <a:xfrm>
            <a:off x="-168765" y="684747"/>
            <a:ext cx="894231" cy="5316003"/>
            <a:chOff x="0" y="0"/>
            <a:chExt cx="1321907" cy="6858000"/>
          </a:xfrm>
          <a:solidFill>
            <a:srgbClr val="AC235D"/>
          </a:solidFill>
        </p:grpSpPr>
        <p:sp>
          <p:nvSpPr>
            <p:cNvPr id="6" name="Rectangle 5"/>
            <p:cNvSpPr/>
            <p:nvPr/>
          </p:nvSpPr>
          <p:spPr>
            <a:xfrm>
              <a:off x="0" y="0"/>
              <a:ext cx="609114" cy="6858000"/>
            </a:xfrm>
            <a:prstGeom prst="rect">
              <a:avLst/>
            </a:prstGeom>
            <a:grpFill/>
            <a:ln>
              <a:solidFill>
                <a:srgbClr val="AC23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816472" y="0"/>
              <a:ext cx="272157" cy="6858000"/>
            </a:xfrm>
            <a:prstGeom prst="rect">
              <a:avLst/>
            </a:prstGeom>
            <a:grpFill/>
            <a:ln>
              <a:solidFill>
                <a:srgbClr val="AC23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276188" y="0"/>
              <a:ext cx="45719" cy="6858000"/>
            </a:xfrm>
            <a:prstGeom prst="rect">
              <a:avLst/>
            </a:prstGeom>
            <a:grpFill/>
            <a:ln>
              <a:solidFill>
                <a:srgbClr val="AC23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503482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2125266"/>
            <a:ext cx="7886700" cy="3263504"/>
          </a:xfrm>
        </p:spPr>
        <p:txBody>
          <a:bodyPr>
            <a:normAutofit fontScale="85000" lnSpcReduction="20000"/>
          </a:bodyPr>
          <a:lstStyle/>
          <a:p>
            <a:pPr marL="0" indent="0" algn="ctr">
              <a:buNone/>
            </a:pPr>
            <a:r>
              <a:rPr lang="en-US" dirty="0" smtClean="0"/>
              <a:t>¶161  THE NURTURING COMMUNITY</a:t>
            </a:r>
          </a:p>
          <a:p>
            <a:r>
              <a:rPr lang="en-US" dirty="0" smtClean="0"/>
              <a:t>(E)  “We reject the erroneous notion that one gender is superior to another…..”</a:t>
            </a:r>
          </a:p>
          <a:p>
            <a:r>
              <a:rPr lang="en-US" dirty="0" smtClean="0"/>
              <a:t>(H)  Exploitation of power through Sexual Abuse</a:t>
            </a:r>
          </a:p>
          <a:p>
            <a:r>
              <a:rPr lang="en-US" dirty="0" smtClean="0"/>
              <a:t>(I)  “Sexual harassment must be understood as an exploitation of a power relationship….”</a:t>
            </a:r>
          </a:p>
          <a:p>
            <a:r>
              <a:rPr lang="en-US" dirty="0" smtClean="0"/>
              <a:t>(O) “Sexual assault is wrong. It does not matter what the person is wearing……”</a:t>
            </a:r>
            <a:endParaRPr lang="en-US" dirty="0"/>
          </a:p>
        </p:txBody>
      </p:sp>
      <p:sp>
        <p:nvSpPr>
          <p:cNvPr id="2" name="Title 1"/>
          <p:cNvSpPr>
            <a:spLocks noGrp="1"/>
          </p:cNvSpPr>
          <p:nvPr>
            <p:ph type="title"/>
          </p:nvPr>
        </p:nvSpPr>
        <p:spPr>
          <a:xfrm>
            <a:off x="1021109" y="1131094"/>
            <a:ext cx="7886700" cy="994172"/>
          </a:xfrm>
        </p:spPr>
        <p:txBody>
          <a:bodyPr/>
          <a:lstStyle/>
          <a:p>
            <a:r>
              <a:rPr lang="en-US" dirty="0" smtClean="0"/>
              <a:t>UMC SOCIAL PRINCIPLES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873855" y="5041107"/>
            <a:ext cx="2978944" cy="550069"/>
          </a:xfrm>
          <a:prstGeom prst="rect">
            <a:avLst/>
          </a:prstGeom>
        </p:spPr>
      </p:pic>
      <p:grpSp>
        <p:nvGrpSpPr>
          <p:cNvPr id="5" name="Group 4"/>
          <p:cNvGrpSpPr/>
          <p:nvPr/>
        </p:nvGrpSpPr>
        <p:grpSpPr>
          <a:xfrm>
            <a:off x="0" y="857250"/>
            <a:ext cx="894231" cy="5316003"/>
            <a:chOff x="0" y="0"/>
            <a:chExt cx="1321907" cy="6858000"/>
          </a:xfrm>
          <a:solidFill>
            <a:srgbClr val="812676"/>
          </a:solidFill>
        </p:grpSpPr>
        <p:sp>
          <p:nvSpPr>
            <p:cNvPr id="6" name="Rectangle 5"/>
            <p:cNvSpPr/>
            <p:nvPr/>
          </p:nvSpPr>
          <p:spPr>
            <a:xfrm>
              <a:off x="0" y="0"/>
              <a:ext cx="609114" cy="6858000"/>
            </a:xfrm>
            <a:prstGeom prst="rect">
              <a:avLst/>
            </a:prstGeom>
            <a:grpFill/>
            <a:ln>
              <a:solidFill>
                <a:srgbClr val="8126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816472" y="0"/>
              <a:ext cx="272157" cy="6858000"/>
            </a:xfrm>
            <a:prstGeom prst="rect">
              <a:avLst/>
            </a:prstGeom>
            <a:grpFill/>
            <a:ln>
              <a:solidFill>
                <a:srgbClr val="8126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276188" y="0"/>
              <a:ext cx="45719" cy="6858000"/>
            </a:xfrm>
            <a:prstGeom prst="rect">
              <a:avLst/>
            </a:prstGeom>
            <a:grpFill/>
            <a:ln>
              <a:solidFill>
                <a:srgbClr val="8126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97627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371600"/>
            <a:ext cx="6172200" cy="4274258"/>
          </a:xfrm>
        </p:spPr>
        <p:txBody>
          <a:bodyPr>
            <a:noAutofit/>
          </a:bodyPr>
          <a:lstStyle/>
          <a:p>
            <a:pPr marL="257175" lvl="4" indent="-257175"/>
            <a:r>
              <a:rPr lang="en-US" sz="1800" u="sng" dirty="0"/>
              <a:t>“</a:t>
            </a:r>
            <a:r>
              <a:rPr lang="en-US" sz="1800" b="1" u="sng" dirty="0"/>
              <a:t>Sexual misconduct</a:t>
            </a:r>
            <a:r>
              <a:rPr lang="en-US" sz="1800" u="sng" dirty="0"/>
              <a:t> </a:t>
            </a:r>
            <a:r>
              <a:rPr lang="en-US" sz="1800" dirty="0"/>
              <a:t>within ministerial relationships is a betrayal of sacred trust. It is a continuum of sexual or gender-directed behaviors by either a lay or clergy person within a ministerial relationship (paid or unpaid). It can include child abuse, adult sexual abuse, harassment, rape or sexual assault, sexualized verbal comments or visuals, unwelcome touching and advances, use of sexualized materials including </a:t>
            </a:r>
            <a:r>
              <a:rPr lang="en-US" sz="1800" b="1" dirty="0"/>
              <a:t>pornography</a:t>
            </a:r>
            <a:r>
              <a:rPr lang="en-US" sz="1800" dirty="0"/>
              <a:t>, stalking, sexual abuse of youth or those without capacity to consent, or misuse of the pastoral or ministerial position using sexualized conduct to take advantage of the vulnerability of another.(BOR 2012 #2044)(¶2702)</a:t>
            </a:r>
          </a:p>
          <a:p>
            <a:pPr marL="257175" lvl="4" indent="-257175"/>
            <a:r>
              <a:rPr lang="en-US" sz="1800" b="1" dirty="0"/>
              <a:t>Policy:  What does your policy say? How is it taught? How do people know about it? (laity and clergy)</a:t>
            </a:r>
          </a:p>
        </p:txBody>
      </p:sp>
      <p:sp>
        <p:nvSpPr>
          <p:cNvPr id="2" name="Title 1"/>
          <p:cNvSpPr>
            <a:spLocks noGrp="1"/>
          </p:cNvSpPr>
          <p:nvPr>
            <p:ph type="title"/>
          </p:nvPr>
        </p:nvSpPr>
        <p:spPr>
          <a:xfrm>
            <a:off x="628650" y="762229"/>
            <a:ext cx="7886700" cy="994172"/>
          </a:xfrm>
        </p:spPr>
        <p:txBody>
          <a:bodyPr/>
          <a:lstStyle/>
          <a:p>
            <a:r>
              <a:rPr lang="en-US" dirty="0" smtClean="0"/>
              <a:t>DEFINITION</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943600" y="301910"/>
            <a:ext cx="2978944" cy="550069"/>
          </a:xfrm>
          <a:prstGeom prst="rect">
            <a:avLst/>
          </a:prstGeom>
        </p:spPr>
      </p:pic>
      <p:grpSp>
        <p:nvGrpSpPr>
          <p:cNvPr id="5" name="Group 4"/>
          <p:cNvGrpSpPr/>
          <p:nvPr/>
        </p:nvGrpSpPr>
        <p:grpSpPr>
          <a:xfrm rot="16200000">
            <a:off x="4186907" y="1298134"/>
            <a:ext cx="770189" cy="9144000"/>
            <a:chOff x="0" y="0"/>
            <a:chExt cx="1321907" cy="6858000"/>
          </a:xfrm>
          <a:solidFill>
            <a:srgbClr val="9DEF4E"/>
          </a:solidFill>
        </p:grpSpPr>
        <p:sp>
          <p:nvSpPr>
            <p:cNvPr id="6" name="Rectangle 5"/>
            <p:cNvSpPr/>
            <p:nvPr/>
          </p:nvSpPr>
          <p:spPr>
            <a:xfrm>
              <a:off x="0" y="0"/>
              <a:ext cx="609114" cy="6858000"/>
            </a:xfrm>
            <a:prstGeom prst="rect">
              <a:avLst/>
            </a:prstGeom>
            <a:grpFill/>
            <a:ln>
              <a:solidFill>
                <a:srgbClr val="9DEF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816472" y="0"/>
              <a:ext cx="272157" cy="6858000"/>
            </a:xfrm>
            <a:prstGeom prst="rect">
              <a:avLst/>
            </a:prstGeom>
            <a:grpFill/>
            <a:ln>
              <a:solidFill>
                <a:srgbClr val="9DEF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276188" y="0"/>
              <a:ext cx="45719" cy="6858000"/>
            </a:xfrm>
            <a:prstGeom prst="rect">
              <a:avLst/>
            </a:prstGeom>
            <a:grpFill/>
            <a:ln>
              <a:solidFill>
                <a:srgbClr val="9DEF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125701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4450" y="1699461"/>
            <a:ext cx="6343650" cy="3752413"/>
          </a:xfrm>
        </p:spPr>
        <p:txBody>
          <a:bodyPr>
            <a:normAutofit fontScale="77500" lnSpcReduction="20000"/>
          </a:bodyPr>
          <a:lstStyle/>
          <a:p>
            <a:r>
              <a:rPr lang="en-US" dirty="0" smtClean="0"/>
              <a:t> The boy David confronts Goliath</a:t>
            </a:r>
          </a:p>
          <a:p>
            <a:r>
              <a:rPr lang="en-US" dirty="0" smtClean="0"/>
              <a:t> David, the Young Shepherd</a:t>
            </a:r>
          </a:p>
          <a:p>
            <a:r>
              <a:rPr lang="en-US" dirty="0" smtClean="0"/>
              <a:t> David, the friend of Jonathan</a:t>
            </a:r>
          </a:p>
          <a:p>
            <a:r>
              <a:rPr lang="en-US" dirty="0" smtClean="0"/>
              <a:t> Victorious in military battles; reigns secure                                             and popular over his people;     </a:t>
            </a:r>
          </a:p>
          <a:p>
            <a:r>
              <a:rPr lang="en-US" dirty="0"/>
              <a:t> </a:t>
            </a:r>
            <a:r>
              <a:rPr lang="en-US" dirty="0" smtClean="0"/>
              <a:t> Established/settled in luxury and plentitude in the palace (things are sweet for David!)</a:t>
            </a:r>
          </a:p>
          <a:p>
            <a:r>
              <a:rPr lang="en-US" dirty="0" smtClean="0"/>
              <a:t> His gaze falls upon Bathsheba</a:t>
            </a:r>
          </a:p>
          <a:p>
            <a:pPr marL="0" indent="0" algn="ctr">
              <a:buNone/>
            </a:pPr>
            <a:r>
              <a:rPr lang="en-US" dirty="0" smtClean="0"/>
              <a:t>The beginning of the “shift” for David.</a:t>
            </a:r>
          </a:p>
        </p:txBody>
      </p:sp>
      <p:sp>
        <p:nvSpPr>
          <p:cNvPr id="2" name="Title 1"/>
          <p:cNvSpPr>
            <a:spLocks noGrp="1"/>
          </p:cNvSpPr>
          <p:nvPr>
            <p:ph type="title"/>
          </p:nvPr>
        </p:nvSpPr>
        <p:spPr/>
        <p:txBody>
          <a:bodyPr/>
          <a:lstStyle/>
          <a:p>
            <a:pPr algn="ctr"/>
            <a:r>
              <a:rPr lang="en-US" dirty="0" smtClean="0"/>
              <a:t>THEOLOGICAL GROUNDING</a:t>
            </a:r>
            <a:br>
              <a:rPr lang="en-US" dirty="0" smtClean="0"/>
            </a:b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5765007" y="5080587"/>
            <a:ext cx="2978944" cy="550069"/>
          </a:xfrm>
          <a:prstGeom prst="rect">
            <a:avLst/>
          </a:prstGeom>
        </p:spPr>
      </p:pic>
      <p:grpSp>
        <p:nvGrpSpPr>
          <p:cNvPr id="5" name="Group 4"/>
          <p:cNvGrpSpPr/>
          <p:nvPr/>
        </p:nvGrpSpPr>
        <p:grpSpPr>
          <a:xfrm>
            <a:off x="0" y="857250"/>
            <a:ext cx="894231" cy="5316003"/>
            <a:chOff x="0" y="0"/>
            <a:chExt cx="1321907" cy="6858000"/>
          </a:xfrm>
          <a:solidFill>
            <a:srgbClr val="812676"/>
          </a:solidFill>
        </p:grpSpPr>
        <p:sp>
          <p:nvSpPr>
            <p:cNvPr id="6" name="Rectangle 5"/>
            <p:cNvSpPr/>
            <p:nvPr/>
          </p:nvSpPr>
          <p:spPr>
            <a:xfrm>
              <a:off x="0" y="0"/>
              <a:ext cx="609114" cy="6858000"/>
            </a:xfrm>
            <a:prstGeom prst="rect">
              <a:avLst/>
            </a:prstGeom>
            <a:grpFill/>
            <a:ln>
              <a:solidFill>
                <a:srgbClr val="8126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816472" y="0"/>
              <a:ext cx="272157" cy="6858000"/>
            </a:xfrm>
            <a:prstGeom prst="rect">
              <a:avLst/>
            </a:prstGeom>
            <a:grpFill/>
            <a:ln>
              <a:solidFill>
                <a:srgbClr val="8126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276188" y="0"/>
              <a:ext cx="45719" cy="6858000"/>
            </a:xfrm>
            <a:prstGeom prst="rect">
              <a:avLst/>
            </a:prstGeom>
            <a:grpFill/>
            <a:ln>
              <a:solidFill>
                <a:srgbClr val="8126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82262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85000" lnSpcReduction="20000"/>
          </a:bodyPr>
          <a:lstStyle/>
          <a:p>
            <a:pPr marL="0" indent="0" algn="ctr">
              <a:buNone/>
            </a:pPr>
            <a:r>
              <a:rPr lang="en-US" b="1" u="sng" dirty="0" smtClean="0">
                <a:latin typeface="Arial"/>
                <a:cs typeface="Arial"/>
              </a:rPr>
              <a:t>OVERVIEW OF COMPLAINT PROCESS</a:t>
            </a:r>
            <a:r>
              <a:rPr lang="en-US" b="1" dirty="0" smtClean="0">
                <a:latin typeface="Arial"/>
                <a:cs typeface="Arial"/>
              </a:rPr>
              <a:t>:</a:t>
            </a:r>
          </a:p>
          <a:p>
            <a:r>
              <a:rPr lang="en-US" dirty="0" smtClean="0">
                <a:latin typeface="Arial"/>
                <a:cs typeface="Arial"/>
              </a:rPr>
              <a:t>The complaint process (¶ 363) is solely for ethical violations as described in the list of chargeable offenses for clergy in ¶2702.1.</a:t>
            </a:r>
          </a:p>
          <a:p>
            <a:r>
              <a:rPr lang="en-US" dirty="0" smtClean="0">
                <a:latin typeface="Arial"/>
                <a:cs typeface="Arial"/>
              </a:rPr>
              <a:t>Supervisory process begins with receipt of a formal complaint.</a:t>
            </a:r>
          </a:p>
          <a:p>
            <a:r>
              <a:rPr lang="en-US" dirty="0" smtClean="0">
                <a:latin typeface="Arial"/>
                <a:cs typeface="Arial"/>
              </a:rPr>
              <a:t>Complaint must be resolved, referred, or dismissed within 90 days (with the possibility of one 30 day extension with consent of parties).  The one exception is “abeyance.”</a:t>
            </a:r>
          </a:p>
          <a:p>
            <a:r>
              <a:rPr lang="en-US" dirty="0" smtClean="0">
                <a:latin typeface="Arial"/>
                <a:cs typeface="Arial"/>
              </a:rPr>
              <a:t>A complaint may be held in “abeyance” indefinitely if civil authorities are involved. The complaint must be reviewed every 90 days by the Bishop and BOM (BOD 2012, ¶363.1g)</a:t>
            </a:r>
            <a:endParaRPr lang="en-US" dirty="0">
              <a:latin typeface="Arial"/>
              <a:cs typeface="Arial"/>
            </a:endParaRPr>
          </a:p>
        </p:txBody>
      </p:sp>
      <p:grpSp>
        <p:nvGrpSpPr>
          <p:cNvPr id="3" name="Group 2"/>
          <p:cNvGrpSpPr/>
          <p:nvPr/>
        </p:nvGrpSpPr>
        <p:grpSpPr>
          <a:xfrm rot="10800000">
            <a:off x="8466037" y="857250"/>
            <a:ext cx="677962" cy="5316003"/>
            <a:chOff x="0" y="0"/>
            <a:chExt cx="1321907" cy="6858000"/>
          </a:xfrm>
          <a:solidFill>
            <a:srgbClr val="9DEF4E"/>
          </a:solidFill>
        </p:grpSpPr>
        <p:sp>
          <p:nvSpPr>
            <p:cNvPr id="4" name="Rectangle 3"/>
            <p:cNvSpPr/>
            <p:nvPr/>
          </p:nvSpPr>
          <p:spPr>
            <a:xfrm>
              <a:off x="0" y="0"/>
              <a:ext cx="609114" cy="6858000"/>
            </a:xfrm>
            <a:prstGeom prst="rect">
              <a:avLst/>
            </a:prstGeom>
            <a:grpFill/>
            <a:ln>
              <a:solidFill>
                <a:srgbClr val="9DEF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Rectangle 4"/>
            <p:cNvSpPr/>
            <p:nvPr/>
          </p:nvSpPr>
          <p:spPr>
            <a:xfrm>
              <a:off x="816472" y="0"/>
              <a:ext cx="272157" cy="6858000"/>
            </a:xfrm>
            <a:prstGeom prst="rect">
              <a:avLst/>
            </a:prstGeom>
            <a:grpFill/>
            <a:ln>
              <a:solidFill>
                <a:srgbClr val="9DEF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1276188" y="0"/>
              <a:ext cx="45719" cy="6858000"/>
            </a:xfrm>
            <a:prstGeom prst="rect">
              <a:avLst/>
            </a:prstGeom>
            <a:grpFill/>
            <a:ln>
              <a:solidFill>
                <a:srgbClr val="9DEF4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745612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10000"/>
          </a:bodyPr>
          <a:lstStyle/>
          <a:p>
            <a:pPr marL="0" indent="0" algn="ctr">
              <a:buNone/>
            </a:pPr>
            <a:r>
              <a:rPr lang="en-US" b="1" u="sng" dirty="0" smtClean="0"/>
              <a:t>SUPERVISORY RESPONSE OUTCOMES</a:t>
            </a:r>
          </a:p>
          <a:p>
            <a:r>
              <a:rPr lang="en-US" dirty="0" smtClean="0"/>
              <a:t>Resolution: All parties in agreement (BOD ¶363.1f)</a:t>
            </a:r>
          </a:p>
          <a:p>
            <a:r>
              <a:rPr lang="en-US" dirty="0" smtClean="0"/>
              <a:t>Dismissal:  Dismissed by Bishop in consultation with Cabinet and file documentation (BOD ¶363.1(e)(1) )</a:t>
            </a:r>
          </a:p>
          <a:p>
            <a:r>
              <a:rPr lang="en-US" dirty="0" smtClean="0"/>
              <a:t>Referral for trial:  Refer for trial ¶2704 within 90 days (¶363.1(e)(2) Matter referred to counsel for the church </a:t>
            </a:r>
            <a:r>
              <a:rPr lang="en-US" smtClean="0"/>
              <a:t>and may allow </a:t>
            </a:r>
            <a:r>
              <a:rPr lang="en-US" dirty="0" smtClean="0"/>
              <a:t>one 30-day extension if agreed to by the parties)</a:t>
            </a:r>
          </a:p>
          <a:p>
            <a:pPr marL="0" indent="0">
              <a:buNone/>
            </a:pPr>
            <a:r>
              <a:rPr lang="en-US" b="1" i="1" dirty="0" smtClean="0"/>
              <a:t>Bishop should notify BOM chair of supervisory response outcome. (¶363.1b)</a:t>
            </a:r>
            <a:endParaRPr lang="en-US" b="1" i="1" dirty="0"/>
          </a:p>
        </p:txBody>
      </p:sp>
    </p:spTree>
    <p:extLst>
      <p:ext uri="{BB962C8B-B14F-4D97-AF65-F5344CB8AC3E}">
        <p14:creationId xmlns:p14="http://schemas.microsoft.com/office/powerpoint/2010/main" val="1371686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9704" y="457200"/>
            <a:ext cx="3141536" cy="1752600"/>
          </a:xfrm>
        </p:spPr>
        <p:txBody>
          <a:bodyPr numCol="2">
            <a:normAutofit/>
          </a:bodyPr>
          <a:lstStyle/>
          <a:p>
            <a:pPr algn="r"/>
            <a:r>
              <a:rPr lang="en-US" sz="2900" u="sng" dirty="0" smtClean="0">
                <a:latin typeface="Arial"/>
                <a:cs typeface="Arial"/>
              </a:rPr>
              <a:t>Justice Making</a:t>
            </a:r>
            <a:endParaRPr lang="en-US" sz="2900" u="sng" dirty="0">
              <a:latin typeface="Arial"/>
              <a:cs typeface="Arial"/>
            </a:endParaRPr>
          </a:p>
        </p:txBody>
      </p:sp>
      <p:sp>
        <p:nvSpPr>
          <p:cNvPr id="3" name="Content Placeholder 2"/>
          <p:cNvSpPr>
            <a:spLocks noGrp="1"/>
          </p:cNvSpPr>
          <p:nvPr>
            <p:ph idx="1"/>
          </p:nvPr>
        </p:nvSpPr>
        <p:spPr>
          <a:xfrm>
            <a:off x="628650" y="1825624"/>
            <a:ext cx="7886700" cy="4879975"/>
          </a:xfrm>
        </p:spPr>
        <p:txBody>
          <a:bodyPr/>
          <a:lstStyle/>
          <a:p>
            <a:pPr marL="0" indent="0">
              <a:buNone/>
            </a:pPr>
            <a:endParaRPr lang="en-US" dirty="0" smtClean="0">
              <a:latin typeface="Arial"/>
              <a:cs typeface="Arial"/>
            </a:endParaRPr>
          </a:p>
          <a:p>
            <a:pPr marL="0" indent="0">
              <a:buNone/>
            </a:pPr>
            <a:endParaRPr lang="en-US" dirty="0">
              <a:latin typeface="Arial"/>
              <a:cs typeface="Arial"/>
            </a:endParaRPr>
          </a:p>
          <a:p>
            <a:pPr marL="0" indent="0">
              <a:buNone/>
            </a:pPr>
            <a:endParaRPr lang="en-US" dirty="0" smtClean="0">
              <a:latin typeface="Arial"/>
              <a:cs typeface="Arial"/>
            </a:endParaRPr>
          </a:p>
          <a:p>
            <a:pPr marL="0" indent="0">
              <a:buNone/>
            </a:pPr>
            <a:r>
              <a:rPr lang="en-US" dirty="0" smtClean="0">
                <a:latin typeface="Arial"/>
                <a:cs typeface="Arial"/>
              </a:rPr>
              <a:t>Ministerial Misconduct                           “An Affair” </a:t>
            </a:r>
          </a:p>
          <a:p>
            <a:pPr marL="0" indent="0">
              <a:buNone/>
            </a:pPr>
            <a:r>
              <a:rPr lang="en-US" dirty="0" smtClean="0">
                <a:latin typeface="Arial"/>
                <a:cs typeface="Arial"/>
              </a:rPr>
              <a:t>              ↓                                                     ↓</a:t>
            </a:r>
          </a:p>
          <a:p>
            <a:pPr marL="0" indent="0">
              <a:buNone/>
            </a:pPr>
            <a:r>
              <a:rPr lang="en-US" dirty="0" smtClean="0">
                <a:latin typeface="Arial"/>
                <a:cs typeface="Arial"/>
              </a:rPr>
              <a:t>   Justice for All                                 Protect institution</a:t>
            </a:r>
          </a:p>
          <a:p>
            <a:pPr marL="0" indent="0">
              <a:buNone/>
            </a:pPr>
            <a:r>
              <a:rPr lang="en-US" dirty="0" smtClean="0">
                <a:latin typeface="Arial"/>
                <a:cs typeface="Arial"/>
              </a:rPr>
              <a:t>              ↓                                                     ↓</a:t>
            </a:r>
          </a:p>
          <a:p>
            <a:pPr marL="0" indent="0">
              <a:buNone/>
            </a:pPr>
            <a:r>
              <a:rPr lang="en-US" dirty="0" smtClean="0">
                <a:latin typeface="Arial"/>
                <a:cs typeface="Arial"/>
              </a:rPr>
              <a:t>   Heal the wound                                  Heal lightly</a:t>
            </a:r>
          </a:p>
          <a:p>
            <a:pPr marL="0" indent="0">
              <a:buNone/>
            </a:pPr>
            <a:r>
              <a:rPr lang="en-US" dirty="0">
                <a:latin typeface="Arial"/>
                <a:cs typeface="Arial"/>
              </a:rPr>
              <a:t> </a:t>
            </a:r>
            <a:r>
              <a:rPr lang="en-US" dirty="0" smtClean="0">
                <a:latin typeface="Arial"/>
                <a:cs typeface="Arial"/>
              </a:rPr>
              <a:t>             ↓                                                     ↓</a:t>
            </a:r>
            <a:endParaRPr lang="en-US" dirty="0">
              <a:latin typeface="Arial"/>
              <a:cs typeface="Arial"/>
            </a:endParaRPr>
          </a:p>
          <a:p>
            <a:pPr marL="0" indent="0">
              <a:buNone/>
            </a:pPr>
            <a:r>
              <a:rPr lang="en-US" dirty="0" smtClean="0">
                <a:latin typeface="Arial"/>
                <a:cs typeface="Arial"/>
              </a:rPr>
              <a:t>Restitution for victim                      Pay lawyer to defend                        </a:t>
            </a:r>
            <a:endParaRPr lang="en-US" dirty="0">
              <a:latin typeface="Arial"/>
              <a:cs typeface="Arial"/>
            </a:endParaRPr>
          </a:p>
        </p:txBody>
      </p:sp>
      <p:grpSp>
        <p:nvGrpSpPr>
          <p:cNvPr id="4" name="Group 3"/>
          <p:cNvGrpSpPr/>
          <p:nvPr/>
        </p:nvGrpSpPr>
        <p:grpSpPr>
          <a:xfrm rot="10800000">
            <a:off x="8164720" y="684747"/>
            <a:ext cx="979279" cy="5316003"/>
            <a:chOff x="0" y="0"/>
            <a:chExt cx="1321907" cy="6858000"/>
          </a:xfrm>
          <a:solidFill>
            <a:srgbClr val="AC235D"/>
          </a:solidFill>
        </p:grpSpPr>
        <p:sp>
          <p:nvSpPr>
            <p:cNvPr id="5" name="Rectangle 4"/>
            <p:cNvSpPr/>
            <p:nvPr/>
          </p:nvSpPr>
          <p:spPr>
            <a:xfrm>
              <a:off x="0" y="0"/>
              <a:ext cx="609114" cy="6858000"/>
            </a:xfrm>
            <a:prstGeom prst="rect">
              <a:avLst/>
            </a:prstGeom>
            <a:grpFill/>
            <a:ln>
              <a:solidFill>
                <a:srgbClr val="AC23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816472" y="0"/>
              <a:ext cx="272157" cy="6858000"/>
            </a:xfrm>
            <a:prstGeom prst="rect">
              <a:avLst/>
            </a:prstGeom>
            <a:grpFill/>
            <a:ln>
              <a:solidFill>
                <a:srgbClr val="AC23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p:cNvSpPr/>
            <p:nvPr/>
          </p:nvSpPr>
          <p:spPr>
            <a:xfrm>
              <a:off x="1276188" y="0"/>
              <a:ext cx="45719" cy="6858000"/>
            </a:xfrm>
            <a:prstGeom prst="rect">
              <a:avLst/>
            </a:prstGeom>
            <a:grpFill/>
            <a:ln>
              <a:solidFill>
                <a:srgbClr val="AC23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grpSp>
      <p:sp>
        <p:nvSpPr>
          <p:cNvPr id="8" name="Title 1"/>
          <p:cNvSpPr txBox="1">
            <a:spLocks/>
          </p:cNvSpPr>
          <p:nvPr/>
        </p:nvSpPr>
        <p:spPr>
          <a:xfrm>
            <a:off x="4906275" y="457200"/>
            <a:ext cx="3535884" cy="1642319"/>
          </a:xfrm>
          <a:prstGeom prst="rect">
            <a:avLst/>
          </a:prstGeom>
        </p:spPr>
        <p:txBody>
          <a:bodyPr vert="horz" lIns="68580" tIns="34290" rIns="68580" bIns="34290" numCol="2"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u="sng" dirty="0">
                <a:solidFill>
                  <a:prstClr val="black"/>
                </a:solidFill>
                <a:latin typeface="Arial"/>
                <a:cs typeface="Arial"/>
              </a:rPr>
              <a:t>Protect Church</a:t>
            </a:r>
            <a:r>
              <a:rPr lang="en-US" sz="3000" dirty="0">
                <a:solidFill>
                  <a:prstClr val="black"/>
                </a:solidFill>
                <a:latin typeface="Arial"/>
                <a:cs typeface="Arial"/>
              </a:rPr>
              <a:t>            </a:t>
            </a:r>
          </a:p>
        </p:txBody>
      </p:sp>
    </p:spTree>
    <p:extLst>
      <p:ext uri="{BB962C8B-B14F-4D97-AF65-F5344CB8AC3E}">
        <p14:creationId xmlns:p14="http://schemas.microsoft.com/office/powerpoint/2010/main" val="625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GCSRW powerpoint</Template>
  <TotalTime>188</TotalTime>
  <Words>1106</Words>
  <Application>Microsoft Office PowerPoint</Application>
  <PresentationFormat>On-screen Show (4:3)</PresentationFormat>
  <Paragraphs>95</Paragraphs>
  <Slides>12</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1_Office Theme</vt:lpstr>
      <vt:lpstr>Responding to Sexual Misconduct: Information for BOM</vt:lpstr>
      <vt:lpstr>The first thing we must do is face the reality that  sexual misconduct does occur in our churches  amongst clergy leaders </vt:lpstr>
      <vt:lpstr>ROOTS</vt:lpstr>
      <vt:lpstr>UMC SOCIAL PRINCIPLES</vt:lpstr>
      <vt:lpstr>DEFINITION</vt:lpstr>
      <vt:lpstr>THEOLOGICAL GROUNDING </vt:lpstr>
      <vt:lpstr>PowerPoint Presentation</vt:lpstr>
      <vt:lpstr>PowerPoint Presentation</vt:lpstr>
      <vt:lpstr>Justice Making</vt:lpstr>
      <vt:lpstr>PowerPoint Presentation</vt:lpstr>
      <vt:lpstr>PowerPoint Presentation</vt:lpstr>
      <vt:lpstr>The General Commission on the Status and Role of Women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Williams</dc:creator>
  <cp:lastModifiedBy>Becky Williams</cp:lastModifiedBy>
  <cp:revision>13</cp:revision>
  <cp:lastPrinted>2016-10-04T15:10:09Z</cp:lastPrinted>
  <dcterms:created xsi:type="dcterms:W3CDTF">2016-04-19T14:14:36Z</dcterms:created>
  <dcterms:modified xsi:type="dcterms:W3CDTF">2016-10-13T14:12:59Z</dcterms:modified>
</cp:coreProperties>
</file>