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71465-5489-4328-B2BF-6ABBD2AE38B3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87A1-4B12-4E9D-A476-AE8D567D7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50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71465-5489-4328-B2BF-6ABBD2AE38B3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87A1-4B12-4E9D-A476-AE8D567D7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12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71465-5489-4328-B2BF-6ABBD2AE38B3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87A1-4B12-4E9D-A476-AE8D567D7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8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71465-5489-4328-B2BF-6ABBD2AE38B3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87A1-4B12-4E9D-A476-AE8D567D7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3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4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71465-5489-4328-B2BF-6ABBD2AE38B3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87A1-4B12-4E9D-A476-AE8D567D7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3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71465-5489-4328-B2BF-6ABBD2AE38B3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87A1-4B12-4E9D-A476-AE8D567D7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5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3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71465-5489-4328-B2BF-6ABBD2AE38B3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87A1-4B12-4E9D-A476-AE8D567D7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32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71465-5489-4328-B2BF-6ABBD2AE38B3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87A1-4B12-4E9D-A476-AE8D567D7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38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71465-5489-4328-B2BF-6ABBD2AE38B3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87A1-4B12-4E9D-A476-AE8D567D7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05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273049"/>
            <a:ext cx="4011084" cy="116205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4011084" cy="4691063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71465-5489-4328-B2BF-6ABBD2AE38B3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87A1-4B12-4E9D-A476-AE8D567D7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70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0"/>
            <a:ext cx="7315200" cy="804863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71465-5489-4328-B2BF-6ABBD2AE38B3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87A1-4B12-4E9D-A476-AE8D567D7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71465-5489-4328-B2BF-6ABBD2AE38B3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E87A1-4B12-4E9D-A476-AE8D567D735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GBHEM-ppt-setup-2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ctr" defTabSz="548640" rtl="0" eaLnBrk="1" latinLnBrk="0" hangingPunct="1"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548640" rtl="0" eaLnBrk="1" latinLnBrk="0" hangingPunct="1">
        <a:spcBef>
          <a:spcPct val="20000"/>
        </a:spcBef>
        <a:buFont typeface="Arial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1pPr>
      <a:lvl2pPr marL="891540" indent="-342900" algn="l" defTabSz="548640" rtl="0" eaLnBrk="1" latinLnBrk="0" hangingPunct="1">
        <a:spcBef>
          <a:spcPct val="20000"/>
        </a:spcBef>
        <a:buFont typeface="Arial"/>
        <a:buChar char="–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548640" rtl="0" eaLnBrk="1" latinLnBrk="0" hangingPunct="1">
        <a:spcBef>
          <a:spcPct val="20000"/>
        </a:spcBef>
        <a:buFont typeface="Arial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54864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54864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famlp.org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6070" y="2011159"/>
            <a:ext cx="103632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6070" y="3481184"/>
            <a:ext cx="8534400" cy="175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96788" y="1563756"/>
            <a:ext cx="90579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The Ministry of </a:t>
            </a:r>
            <a:b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the Licensed Local Pastor</a:t>
            </a: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60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3583" y="742122"/>
            <a:ext cx="1118483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Fellowship of Associate Members and Local Pastors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Convened by the Bishop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Chair can be full-time or part-time, but must have completed the COS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Chair of Fellowship is on the Board of Ordained Ministry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Most effective when there are strong connections between the Orders and the Fellowship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National organization: (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hlinkClick r:id="rId2"/>
              </a:rPr>
              <a:t>www.nfamlp.org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) </a:t>
            </a:r>
          </a:p>
        </p:txBody>
      </p:sp>
    </p:spTree>
    <p:extLst>
      <p:ext uri="{BB962C8B-B14F-4D97-AF65-F5344CB8AC3E}">
        <p14:creationId xmlns:p14="http://schemas.microsoft.com/office/powerpoint/2010/main" val="11902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809" y="768626"/>
            <a:ext cx="1054873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Issues and concerns: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92150" lvl="1" indent="-234950">
              <a:buFont typeface="Arial" panose="020B0604020202020204" pitchFamily="34" charset="0"/>
              <a:buChar char="•"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Supply pastors—should be in candidacy process after 1 year (or working to be CLM)</a:t>
            </a:r>
          </a:p>
          <a:p>
            <a:pPr marL="692150" lvl="1" indent="-234950">
              <a:buFont typeface="Arial" panose="020B0604020202020204" pitchFamily="34" charset="0"/>
              <a:buChar char="•"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Balance of work/life issues, especially for bi-vocational pastors</a:t>
            </a:r>
          </a:p>
          <a:p>
            <a:pPr marL="692150" lvl="1" indent="-234950">
              <a:buFont typeface="Arial" panose="020B0604020202020204" pitchFamily="34" charset="0"/>
              <a:buChar char="•"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Racial Ethnic pastors, dominant in languages other than English pastors—need focused and sustained support, networking, and resourcing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92150" lvl="1" indent="-234950">
              <a:buFont typeface="Arial" panose="020B0604020202020204" pitchFamily="34" charset="0"/>
              <a:buChar char="•"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Ordination as local elder (Ministry Study discussed</a:t>
            </a:r>
            <a:r>
              <a:rPr kumimoji="0" lang="en-US" sz="36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did not pursue)</a:t>
            </a:r>
          </a:p>
        </p:txBody>
      </p:sp>
    </p:spTree>
    <p:extLst>
      <p:ext uri="{BB962C8B-B14F-4D97-AF65-F5344CB8AC3E}">
        <p14:creationId xmlns:p14="http://schemas.microsoft.com/office/powerpoint/2010/main" val="2029370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3745"/>
            <a:ext cx="12192000" cy="6674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11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7408" y="795129"/>
            <a:ext cx="10283687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Number of Local Pastors: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2012-2016: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Conference increased LLPs:  29 of 56 (52%)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	Conference decreased LLPs: 26 of 56 (46%)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	Conference LLPs stayed the same: 1 of 56 (2%)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2015-2016: 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Conference increased LLPs:  23 of 56 (41%)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	Conference decreased LLPs: 29 of 56 (52%)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	Conference LLPs stayed the same: 4 of 56 ( 7%)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 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                         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Data from the Lewis Center for Church Leadership report on young clergy trends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0105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7896" y="834887"/>
            <a:ext cx="1040295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Prior to appointment as a Licensed Local Pastor: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Certified Candidacy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Licensing School (80 hours; BOM designs and administrates based on curriculum from GBHEM)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Have policy for assessment of reading and writing capabilities; TABE—assesses writing and math levels; can be obtained through GBHEM</a:t>
            </a:r>
          </a:p>
        </p:txBody>
      </p:sp>
    </p:spTree>
    <p:extLst>
      <p:ext uri="{BB962C8B-B14F-4D97-AF65-F5344CB8AC3E}">
        <p14:creationId xmlns:p14="http://schemas.microsoft.com/office/powerpoint/2010/main" val="395823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14852" y="725213"/>
            <a:ext cx="609600" cy="71927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852" y="950845"/>
            <a:ext cx="10972800" cy="4525963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Recommendation of BOM to Clergy Session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Clergy Session approval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Appointed by the Bishop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When under appointment, LLPs are no longer listed as certified candidates; they are clergy.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When not under appointment, LLPs are laity.  They can resume their Certified Candidacy or be in “approved but not appointed” status.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982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3044" y="181874"/>
            <a:ext cx="5454555" cy="167422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Annual Meeting with </a:t>
            </a:r>
            <a:r>
              <a:rPr lang="en-US" sz="4000" dirty="0" err="1"/>
              <a:t>dCOM</a:t>
            </a:r>
            <a:r>
              <a:rPr lang="en-US" sz="4000" dirty="0"/>
              <a:t>; license renewed annually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Must be assigned a mentor while in the Course of Study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Can retire as a local pastor if has made “satisfactory progress” in the COS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Retired LLPs who have completed the COS can be given sacramental authority at the church where they are a member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97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1148" y="821635"/>
            <a:ext cx="1056198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Associate Members</a:t>
            </a:r>
          </a:p>
          <a:p>
            <a:pPr marL="571500" marR="0" lvl="0" indent="-5715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Are itinerant</a:t>
            </a:r>
          </a:p>
          <a:p>
            <a:pPr marL="571500" marR="0" lvl="0" indent="-5715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Security of appointment</a:t>
            </a:r>
          </a:p>
          <a:p>
            <a:pPr marL="571500" marR="0" lvl="0" indent="-5715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Can vote on all matters except constitutional amendments and clergy matters</a:t>
            </a:r>
          </a:p>
          <a:p>
            <a:pPr marL="571500" marR="0" lvl="0" indent="-5715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Can serve on any committee or board, but cannot be delegates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3007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4887" y="1007165"/>
            <a:ext cx="105487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Recommended by </a:t>
            </a:r>
            <a:r>
              <a:rPr kumimoji="0" lang="en-US" sz="36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dCOM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and approved by clergy session</a:t>
            </a:r>
          </a:p>
          <a:p>
            <a:pPr marL="571500" marR="0" lvl="0" indent="-5715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Prepare at least one written sermon on passage selected by BOM</a:t>
            </a:r>
          </a:p>
          <a:p>
            <a:pPr marL="571500" marR="0" lvl="0" indent="-5715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Satisfactory written doctrinal exam</a:t>
            </a:r>
          </a:p>
          <a:p>
            <a:pPr marL="571500" marR="0" lvl="0" indent="-5715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Can become provisional members if fulfill provisional requirements</a:t>
            </a:r>
          </a:p>
          <a:p>
            <a:pPr marL="571500" marR="0" lvl="0" indent="-5715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6793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8383" y="702365"/>
            <a:ext cx="1064149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Ways to Support LLPs: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Emphasize the importance of theological education and formation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Provide required mentor;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Provide financial support for COS, and tutoring if needed;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Recognize completion of COS at Annual Conference;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Develop strong Fellowship of Associate Members and Local Pastors</a:t>
            </a:r>
          </a:p>
        </p:txBody>
      </p:sp>
    </p:spTree>
    <p:extLst>
      <p:ext uri="{BB962C8B-B14F-4D97-AF65-F5344CB8AC3E}">
        <p14:creationId xmlns:p14="http://schemas.microsoft.com/office/powerpoint/2010/main" val="14257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GBHEM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BHEMTheme" id="{913A92CF-70AF-4B15-93C8-F0B09354F7A4}" vid="{2E0B66C7-C9CB-460E-9D16-0810067389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391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GBHEMTheme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Arnold</dc:creator>
  <cp:lastModifiedBy>Will Arnold</cp:lastModifiedBy>
  <cp:revision>2</cp:revision>
  <dcterms:created xsi:type="dcterms:W3CDTF">2016-10-21T14:49:14Z</dcterms:created>
  <dcterms:modified xsi:type="dcterms:W3CDTF">2016-10-21T15:07:02Z</dcterms:modified>
</cp:coreProperties>
</file>