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0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9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381005" y="6063266"/>
            <a:ext cx="11430001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8" name="Shape 8"/>
          <p:cNvSpPr/>
          <p:nvPr/>
        </p:nvSpPr>
        <p:spPr>
          <a:xfrm>
            <a:off x="381005" y="6098985"/>
            <a:ext cx="11430001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33377" y="4152305"/>
            <a:ext cx="11525251" cy="1482328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33377" y="5625703"/>
            <a:ext cx="11525251" cy="3571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1pPr>
            <a:lvl2pPr marL="0" indent="120544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2pPr>
            <a:lvl3pPr marL="0" indent="241087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3pPr>
            <a:lvl4pPr marL="0" indent="361631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4pPr>
            <a:lvl5pPr marL="0" indent="482174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831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381005" y="3420079"/>
            <a:ext cx="11430001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18" name="Shape 18"/>
          <p:cNvSpPr/>
          <p:nvPr/>
        </p:nvSpPr>
        <p:spPr>
          <a:xfrm>
            <a:off x="381005" y="3455791"/>
            <a:ext cx="11430001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33377" y="1848445"/>
            <a:ext cx="11525251" cy="1482328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>
                <a:solidFill>
                  <a:srgbClr val="31486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45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81000" y="3705821"/>
            <a:ext cx="5334000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22" name="Shape 22"/>
          <p:cNvSpPr/>
          <p:nvPr/>
        </p:nvSpPr>
        <p:spPr>
          <a:xfrm>
            <a:off x="381000" y="3741547"/>
            <a:ext cx="5334000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23" name="Shape 23"/>
          <p:cNvSpPr/>
          <p:nvPr/>
        </p:nvSpPr>
        <p:spPr>
          <a:xfrm>
            <a:off x="11560971" y="6543018"/>
            <a:ext cx="121828" cy="12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4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333381" y="1357313"/>
            <a:ext cx="5453063" cy="2277070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333381" y="3804055"/>
            <a:ext cx="5453063" cy="23663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1pPr>
            <a:lvl2pPr marL="0" indent="120544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2pPr>
            <a:lvl3pPr marL="0" indent="241087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3pPr>
            <a:lvl4pPr marL="0" indent="361631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4pPr>
            <a:lvl5pPr marL="0" indent="482174">
              <a:spcBef>
                <a:spcPts val="527"/>
              </a:spcBef>
              <a:buClrTx/>
              <a:buSzTx/>
              <a:buFontTx/>
              <a:buNone/>
              <a:defRPr sz="1265">
                <a:solidFill>
                  <a:srgbClr val="5C86B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65">
                <a:solidFill>
                  <a:srgbClr val="5C86B9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114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" name="Shape 5"/>
          <p:cNvSpPr>
            <a:spLocks noGrp="1"/>
          </p:cNvSpPr>
          <p:nvPr>
            <p:ph idx="1"/>
          </p:nvPr>
        </p:nvSpPr>
        <p:spPr>
          <a:xfrm>
            <a:off x="333377" y="2098477"/>
            <a:ext cx="11525251" cy="44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004"/>
              <a:t>Body Level One</a:t>
            </a:r>
          </a:p>
          <a:p>
            <a:pPr lvl="1">
              <a:defRPr sz="1800"/>
            </a:pPr>
            <a:r>
              <a:rPr sz="2004"/>
              <a:t>Body Level Two</a:t>
            </a:r>
          </a:p>
          <a:p>
            <a:pPr lvl="2">
              <a:defRPr sz="1800"/>
            </a:pPr>
            <a:r>
              <a:rPr sz="2004"/>
              <a:t>Body Level Three</a:t>
            </a:r>
          </a:p>
          <a:p>
            <a:pPr lvl="3">
              <a:defRPr sz="1800"/>
            </a:pPr>
            <a:r>
              <a:rPr sz="2004"/>
              <a:t>Body Level Four</a:t>
            </a:r>
          </a:p>
          <a:p>
            <a:pPr lvl="4">
              <a:defRPr sz="1800"/>
            </a:pPr>
            <a:r>
              <a:rPr sz="2004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988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81000" y="1803799"/>
            <a:ext cx="5334000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33" name="Shape 33"/>
          <p:cNvSpPr/>
          <p:nvPr/>
        </p:nvSpPr>
        <p:spPr>
          <a:xfrm>
            <a:off x="381000" y="1839516"/>
            <a:ext cx="5334000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/>
          </a:p>
        </p:txBody>
      </p:sp>
      <p:sp>
        <p:nvSpPr>
          <p:cNvPr id="34" name="Shape 34"/>
          <p:cNvSpPr/>
          <p:nvPr/>
        </p:nvSpPr>
        <p:spPr>
          <a:xfrm>
            <a:off x="11560971" y="6543018"/>
            <a:ext cx="121828" cy="12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4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333381" y="312539"/>
            <a:ext cx="5453063" cy="1437680"/>
          </a:xfrm>
          <a:prstGeom prst="rect">
            <a:avLst/>
          </a:prstGeom>
        </p:spPr>
        <p:txBody>
          <a:bodyPr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33381" y="2098477"/>
            <a:ext cx="5453063" cy="4446984"/>
          </a:xfrm>
          <a:prstGeom prst="rect">
            <a:avLst/>
          </a:prstGeom>
        </p:spPr>
        <p:txBody>
          <a:bodyPr/>
          <a:lstStyle>
            <a:lvl1pPr marL="200906" indent="-200906">
              <a:spcBef>
                <a:spcPts val="2004"/>
              </a:spcBef>
              <a:defRPr sz="1582"/>
            </a:lvl1pPr>
            <a:lvl2pPr marL="401812" indent="-200906">
              <a:spcBef>
                <a:spcPts val="2004"/>
              </a:spcBef>
              <a:defRPr sz="1582"/>
            </a:lvl2pPr>
            <a:lvl3pPr marL="602717" indent="-200906">
              <a:spcBef>
                <a:spcPts val="2004"/>
              </a:spcBef>
              <a:defRPr sz="1582"/>
            </a:lvl3pPr>
            <a:lvl4pPr marL="803623" indent="-200906">
              <a:spcBef>
                <a:spcPts val="2004"/>
              </a:spcBef>
              <a:defRPr sz="1582"/>
            </a:lvl4pPr>
            <a:lvl5pPr marL="1004530" indent="-200906">
              <a:spcBef>
                <a:spcPts val="2004"/>
              </a:spcBef>
              <a:defRPr sz="1582"/>
            </a:lvl5pPr>
          </a:lstStyle>
          <a:p>
            <a:pPr lvl="0">
              <a:defRPr sz="1800"/>
            </a:pPr>
            <a:r>
              <a:rPr sz="1582"/>
              <a:t>Body Level One</a:t>
            </a:r>
          </a:p>
          <a:p>
            <a:pPr lvl="1">
              <a:defRPr sz="1800"/>
            </a:pPr>
            <a:r>
              <a:rPr sz="1582"/>
              <a:t>Body Level Two</a:t>
            </a:r>
          </a:p>
          <a:p>
            <a:pPr lvl="2">
              <a:defRPr sz="1800"/>
            </a:pPr>
            <a:r>
              <a:rPr sz="1582"/>
              <a:t>Body Level Three</a:t>
            </a:r>
          </a:p>
          <a:p>
            <a:pPr lvl="3">
              <a:defRPr sz="1800"/>
            </a:pPr>
            <a:r>
              <a:rPr sz="1582"/>
              <a:t>Body Level Four</a:t>
            </a:r>
          </a:p>
          <a:p>
            <a:pPr lvl="4">
              <a:defRPr sz="1800"/>
            </a:pPr>
            <a:r>
              <a:rPr sz="1582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756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33377" y="312539"/>
            <a:ext cx="11525251" cy="62329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4"/>
              <a:t>Body Level One</a:t>
            </a:r>
          </a:p>
          <a:p>
            <a:pPr lvl="1">
              <a:defRPr sz="1800"/>
            </a:pPr>
            <a:r>
              <a:rPr sz="2004"/>
              <a:t>Body Level Two</a:t>
            </a:r>
          </a:p>
          <a:p>
            <a:pPr lvl="2">
              <a:defRPr sz="1800"/>
            </a:pPr>
            <a:r>
              <a:rPr sz="2004"/>
              <a:t>Body Level Three</a:t>
            </a:r>
          </a:p>
          <a:p>
            <a:pPr lvl="3">
              <a:defRPr sz="1800"/>
            </a:pPr>
            <a:r>
              <a:rPr sz="2004"/>
              <a:t>Body Level Four</a:t>
            </a:r>
          </a:p>
          <a:p>
            <a:pPr lvl="4">
              <a:defRPr sz="1800"/>
            </a:pPr>
            <a:r>
              <a:rPr sz="2004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854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33377" y="1848445"/>
            <a:ext cx="11525251" cy="1482328"/>
          </a:xfrm>
          <a:prstGeom prst="rect">
            <a:avLst/>
          </a:prstGeom>
        </p:spPr>
        <p:txBody>
          <a:bodyPr anchor="b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>
                <a:solidFill>
                  <a:srgbClr val="31486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419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"/>
          <p:cNvSpPr>
            <a:spLocks noGrp="1"/>
          </p:cNvSpPr>
          <p:nvPr>
            <p:ph type="title"/>
          </p:nvPr>
        </p:nvSpPr>
        <p:spPr>
          <a:xfrm>
            <a:off x="6437618" y="254874"/>
            <a:ext cx="5453063" cy="1437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00000"/>
                </a:solidFill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 dirty="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4" name="Shape 33"/>
          <p:cNvSpPr/>
          <p:nvPr userDrawn="1"/>
        </p:nvSpPr>
        <p:spPr>
          <a:xfrm>
            <a:off x="6534648" y="1839516"/>
            <a:ext cx="5334000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AA6B7"/>
          </a:solidFill>
          <a:ln w="12700">
            <a:solidFill>
              <a:srgbClr val="1AA6B7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>
              <a:ln>
                <a:solidFill>
                  <a:srgbClr val="1AA6B7"/>
                </a:solidFill>
              </a:ln>
            </a:endParaRPr>
          </a:p>
        </p:txBody>
      </p:sp>
      <p:sp>
        <p:nvSpPr>
          <p:cNvPr id="5" name="Shape 32"/>
          <p:cNvSpPr/>
          <p:nvPr userDrawn="1"/>
        </p:nvSpPr>
        <p:spPr>
          <a:xfrm>
            <a:off x="6534655" y="1803799"/>
            <a:ext cx="5334000" cy="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1AA6B7"/>
            </a:solidFill>
            <a:miter lim="400000"/>
          </a:ln>
        </p:spPr>
        <p:txBody>
          <a:bodyPr lIns="0" tIns="0" rIns="0" bIns="0"/>
          <a:lstStyle/>
          <a:p>
            <a:pPr lvl="0" algn="l" defTabSz="24108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33">
              <a:solidFill>
                <a:srgbClr val="1AA6B7"/>
              </a:solidFill>
            </a:endParaRPr>
          </a:p>
        </p:txBody>
      </p:sp>
      <p:sp>
        <p:nvSpPr>
          <p:cNvPr id="6" name="Shape 36"/>
          <p:cNvSpPr>
            <a:spLocks noGrp="1"/>
          </p:cNvSpPr>
          <p:nvPr>
            <p:ph type="body" idx="1"/>
          </p:nvPr>
        </p:nvSpPr>
        <p:spPr>
          <a:xfrm>
            <a:off x="6475118" y="1986567"/>
            <a:ext cx="5453063" cy="4189046"/>
          </a:xfrm>
          <a:prstGeom prst="rect">
            <a:avLst/>
          </a:prstGeom>
        </p:spPr>
        <p:txBody>
          <a:bodyPr/>
          <a:lstStyle>
            <a:lvl1pPr marL="200906" indent="-200906">
              <a:spcBef>
                <a:spcPts val="2004"/>
              </a:spcBef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 sz="1582">
                <a:solidFill>
                  <a:srgbClr val="000000"/>
                </a:solidFill>
              </a:defRPr>
            </a:lvl1pPr>
            <a:lvl2pPr marL="401812" indent="-200906">
              <a:spcBef>
                <a:spcPts val="2004"/>
              </a:spcBef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 sz="1582">
                <a:solidFill>
                  <a:srgbClr val="000000"/>
                </a:solidFill>
              </a:defRPr>
            </a:lvl2pPr>
            <a:lvl3pPr marL="602717" indent="-200906">
              <a:spcBef>
                <a:spcPts val="2004"/>
              </a:spcBef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 sz="1582">
                <a:solidFill>
                  <a:srgbClr val="000000"/>
                </a:solidFill>
              </a:defRPr>
            </a:lvl3pPr>
            <a:lvl4pPr marL="803623" indent="-200906">
              <a:spcBef>
                <a:spcPts val="2004"/>
              </a:spcBef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 sz="1582">
                <a:solidFill>
                  <a:srgbClr val="000000"/>
                </a:solidFill>
              </a:defRPr>
            </a:lvl4pPr>
            <a:lvl5pPr marL="1004530" indent="-200906">
              <a:spcBef>
                <a:spcPts val="2004"/>
              </a:spcBef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 sz="1582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1582" dirty="0"/>
              <a:t>Body Level One</a:t>
            </a:r>
          </a:p>
          <a:p>
            <a:pPr lvl="1">
              <a:defRPr sz="1800"/>
            </a:pPr>
            <a:r>
              <a:rPr sz="1582" dirty="0"/>
              <a:t>Body Level Two</a:t>
            </a:r>
          </a:p>
          <a:p>
            <a:pPr lvl="2">
              <a:defRPr sz="1800"/>
            </a:pPr>
            <a:r>
              <a:rPr sz="1582" dirty="0"/>
              <a:t>Body Level Three</a:t>
            </a:r>
          </a:p>
          <a:p>
            <a:pPr lvl="3">
              <a:defRPr sz="1800"/>
            </a:pPr>
            <a:r>
              <a:rPr sz="1582" dirty="0"/>
              <a:t>Body Level Four</a:t>
            </a:r>
          </a:p>
          <a:p>
            <a:pPr lvl="4">
              <a:defRPr sz="1800"/>
            </a:pPr>
            <a:r>
              <a:rPr sz="1582" dirty="0"/>
              <a:t>Body Level Five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38" y="6245756"/>
            <a:ext cx="3111863" cy="6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0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138" y="6245756"/>
            <a:ext cx="3111863" cy="6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1560971" y="6543018"/>
            <a:ext cx="121828" cy="129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4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148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5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3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4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0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4D6B-9451-4425-BC38-578B260F9605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7A58-4106-4816-815E-3DC131A70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33377" y="312539"/>
            <a:ext cx="11525251" cy="143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375" spc="-68" dirty="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33377" y="2098477"/>
            <a:ext cx="11525251" cy="44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004" dirty="0"/>
              <a:t>Body Level One</a:t>
            </a:r>
          </a:p>
          <a:p>
            <a:pPr lvl="1">
              <a:defRPr sz="1800"/>
            </a:pPr>
            <a:r>
              <a:rPr sz="2004" dirty="0"/>
              <a:t>Body Level Two</a:t>
            </a:r>
          </a:p>
          <a:p>
            <a:pPr lvl="2">
              <a:defRPr sz="1800"/>
            </a:pPr>
            <a:r>
              <a:rPr sz="2004" dirty="0"/>
              <a:t>Body Level Three</a:t>
            </a:r>
          </a:p>
          <a:p>
            <a:pPr lvl="3">
              <a:defRPr sz="1800"/>
            </a:pPr>
            <a:r>
              <a:rPr sz="2004" dirty="0"/>
              <a:t>Body Level Four</a:t>
            </a:r>
          </a:p>
          <a:p>
            <a:pPr lvl="4">
              <a:defRPr sz="1800"/>
            </a:pPr>
            <a:r>
              <a:rPr sz="2004" dirty="0"/>
              <a:t>Body Level Five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82018"/>
            <a:ext cx="12192000" cy="423193"/>
          </a:xfrm>
          <a:prstGeom prst="rect">
            <a:avLst/>
          </a:prstGeom>
          <a:solidFill>
            <a:srgbClr val="1AA6B7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3813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35" y="6087295"/>
            <a:ext cx="6467565" cy="8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defTabSz="308055">
        <a:defRPr sz="3375" spc="-68">
          <a:solidFill>
            <a:srgbClr val="314864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Didot"/>
        </a:defRPr>
      </a:lvl1pPr>
      <a:lvl2pPr indent="120544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2pPr>
      <a:lvl3pPr indent="241087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3pPr>
      <a:lvl4pPr indent="361631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4pPr>
      <a:lvl5pPr indent="482174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5pPr>
      <a:lvl6pPr indent="602717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6pPr>
      <a:lvl7pPr indent="723261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7pPr>
      <a:lvl8pPr indent="843805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8pPr>
      <a:lvl9pPr indent="964348" defTabSz="308055">
        <a:defRPr sz="3375" spc="-68">
          <a:solidFill>
            <a:srgbClr val="314864"/>
          </a:solidFill>
          <a:latin typeface="+mn-lt"/>
          <a:ea typeface="+mn-ea"/>
          <a:cs typeface="+mn-cs"/>
          <a:sym typeface="Didot"/>
        </a:defRPr>
      </a:lvl9pPr>
    </p:titleStyle>
    <p:bodyStyle>
      <a:lvl1pPr marL="267875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alatino"/>
        </a:defRPr>
      </a:lvl1pPr>
      <a:lvl2pPr marL="535750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alatino"/>
        </a:defRPr>
      </a:lvl2pPr>
      <a:lvl3pPr marL="803623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alatino"/>
        </a:defRPr>
      </a:lvl3pPr>
      <a:lvl4pPr marL="1071497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alatino"/>
        </a:defRPr>
      </a:lvl4pPr>
      <a:lvl5pPr marL="1339373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Palatino"/>
        </a:defRPr>
      </a:lvl5pPr>
      <a:lvl6pPr marL="1607247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Palatino"/>
          <a:ea typeface="Palatino"/>
          <a:cs typeface="Palatino"/>
          <a:sym typeface="Palatino"/>
        </a:defRPr>
      </a:lvl6pPr>
      <a:lvl7pPr marL="1875121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Palatino"/>
          <a:ea typeface="Palatino"/>
          <a:cs typeface="Palatino"/>
          <a:sym typeface="Palatino"/>
        </a:defRPr>
      </a:lvl7pPr>
      <a:lvl8pPr marL="2142995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Palatino"/>
          <a:ea typeface="Palatino"/>
          <a:cs typeface="Palatino"/>
          <a:sym typeface="Palatino"/>
        </a:defRPr>
      </a:lvl8pPr>
      <a:lvl9pPr marL="2410870" indent="-267875" defTabSz="308055">
        <a:spcBef>
          <a:spcPts val="2215"/>
        </a:spcBef>
        <a:buClr>
          <a:srgbClr val="5C86B9"/>
        </a:buClr>
        <a:buSzPct val="70000"/>
        <a:buFont typeface="Zapf Dingbats"/>
        <a:buChar char="✤"/>
        <a:defRPr sz="2004">
          <a:latin typeface="Palatino"/>
          <a:ea typeface="Palatino"/>
          <a:cs typeface="Palatino"/>
          <a:sym typeface="Palatino"/>
        </a:defRPr>
      </a:lvl9pPr>
    </p:bodyStyle>
    <p:otherStyle>
      <a:lvl1pPr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20544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241087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361631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482174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602717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723261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843805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964348" algn="ctr" defTabSz="308055">
        <a:defRPr sz="844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48067" y="4114800"/>
            <a:ext cx="4675517" cy="76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Jodi Chadwell</a:t>
            </a:r>
            <a:br>
              <a:rPr lang="en-US" sz="2400" dirty="0"/>
            </a:br>
            <a:r>
              <a:rPr lang="en-US" sz="1200" dirty="0"/>
              <a:t>Chief Officer of Shared Services &amp; Ministry Evaluation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4166" y="4120551"/>
            <a:ext cx="348996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Sheridan Gove</a:t>
            </a:r>
            <a:br>
              <a:rPr lang="en-US" sz="2400" dirty="0"/>
            </a:br>
            <a:r>
              <a:rPr lang="en-US" sz="1200" dirty="0"/>
              <a:t>Application Developer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0" y="1447800"/>
            <a:ext cx="7391400" cy="1462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dirty="0">
                <a:solidFill>
                  <a:srgbClr val="FF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UMCARES</a:t>
            </a:r>
            <a:endParaRPr lang="en-US" sz="8000" dirty="0">
              <a:solidFill>
                <a:srgbClr val="FF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7999" y="2328470"/>
            <a:ext cx="2696212" cy="1047151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i="1" dirty="0">
                <a:solidFill>
                  <a:srgbClr val="0099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ush Script MT" panose="030608020404060703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endParaRPr lang="en-US" sz="8000" dirty="0">
              <a:solidFill>
                <a:srgbClr val="FF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3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2894"/>
          <a:stretch/>
        </p:blipFill>
        <p:spPr>
          <a:xfrm>
            <a:off x="1807081" y="1684859"/>
            <a:ext cx="2116033" cy="89794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81" y="2643370"/>
            <a:ext cx="2116575" cy="3687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597" y="1424736"/>
            <a:ext cx="2140627" cy="4906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164" y="5978580"/>
            <a:ext cx="1996316" cy="3527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0594" y="958"/>
            <a:ext cx="3027406" cy="253916"/>
          </a:xfrm>
          <a:prstGeom prst="rect">
            <a:avLst/>
          </a:prstGeom>
          <a:solidFill>
            <a:srgbClr val="1AA6B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b="1" kern="0" cap="all" spc="150" dirty="0">
                <a:solidFill>
                  <a:srgbClr val="FFFFFF"/>
                </a:solidFill>
                <a:latin typeface="Calibri Light" panose="020F0302020204030204"/>
              </a:rPr>
              <a:t>Included in UMCARES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Simple search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Advanced personal search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Track and status search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Role based searches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Assigned search to get quick list of users assigned to MAS or mentor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Exportable results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Color coded results to help determine account status.</a:t>
            </a:r>
          </a:p>
        </p:txBody>
      </p:sp>
    </p:spTree>
    <p:extLst>
      <p:ext uri="{BB962C8B-B14F-4D97-AF65-F5344CB8AC3E}">
        <p14:creationId xmlns:p14="http://schemas.microsoft.com/office/powerpoint/2010/main" val="2987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33" y="963260"/>
            <a:ext cx="4368152" cy="23128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14" y="2674629"/>
            <a:ext cx="4987691" cy="25272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13717" y="1535021"/>
            <a:ext cx="35935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defRPr/>
            </a:pPr>
            <a:r>
              <a:rPr lang="en-US" kern="0" cap="all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System with a growing list of topics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567408" y="1477678"/>
            <a:ext cx="3286125" cy="0"/>
          </a:xfrm>
          <a:prstGeom prst="line">
            <a:avLst/>
          </a:prstGeom>
          <a:ln w="9525">
            <a:solidFill>
              <a:srgbClr val="1AA6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73201" y="2185103"/>
            <a:ext cx="3286125" cy="0"/>
          </a:xfrm>
          <a:prstGeom prst="line">
            <a:avLst/>
          </a:prstGeom>
          <a:ln w="9525">
            <a:solidFill>
              <a:srgbClr val="1AA6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91349" y="3904102"/>
            <a:ext cx="4185951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defRPr/>
            </a:pPr>
            <a:r>
              <a:rPr lang="en-US" sz="1725" kern="0" cap="all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page help specific to the page in use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05720" y="3848494"/>
            <a:ext cx="3286125" cy="0"/>
          </a:xfrm>
          <a:prstGeom prst="line">
            <a:avLst/>
          </a:prstGeom>
          <a:ln w="9525">
            <a:solidFill>
              <a:srgbClr val="1AA6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11511" y="4555919"/>
            <a:ext cx="3286125" cy="0"/>
          </a:xfrm>
          <a:prstGeom prst="line">
            <a:avLst/>
          </a:prstGeom>
          <a:ln w="9525">
            <a:solidFill>
              <a:srgbClr val="1AA6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40594" y="0"/>
            <a:ext cx="3027406" cy="253916"/>
          </a:xfrm>
          <a:prstGeom prst="rect">
            <a:avLst/>
          </a:prstGeom>
          <a:solidFill>
            <a:srgbClr val="1AA6B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b="1" kern="0" cap="all" spc="150" dirty="0">
                <a:solidFill>
                  <a:srgbClr val="FFFFFF"/>
                </a:solidFill>
                <a:latin typeface="Calibri Light" panose="020F0302020204030204"/>
              </a:rPr>
              <a:t>Included in UMCARES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5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852161" y="3672005"/>
            <a:ext cx="45636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defRPr/>
            </a:pPr>
            <a:r>
              <a:rPr lang="en-US" sz="2400" b="1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Individual Profiles*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0594" y="0"/>
            <a:ext cx="3027406" cy="253916"/>
          </a:xfrm>
          <a:prstGeom prst="rect">
            <a:avLst/>
          </a:prstGeom>
          <a:solidFill>
            <a:srgbClr val="1AA6B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b="1" kern="0" cap="all" spc="150" dirty="0">
                <a:solidFill>
                  <a:srgbClr val="FFFFFF"/>
                </a:solidFill>
                <a:latin typeface="Calibri Light" panose="020F0302020204030204"/>
              </a:rPr>
              <a:t>*Included in UMCARES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4510"/>
          <a:stretch/>
        </p:blipFill>
        <p:spPr>
          <a:xfrm>
            <a:off x="6843504" y="1178785"/>
            <a:ext cx="3601995" cy="240252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77149" y="4348865"/>
            <a:ext cx="4216383" cy="134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or track based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50 matches with quick links to profile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0398" y="1186625"/>
            <a:ext cx="3600540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up to 300 users from CSV file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assign access, location, roles, tracks and more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Import/update records review with data checks, color coded changes and hover over details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report and exportable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22" y="5102133"/>
            <a:ext cx="3815562" cy="145085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23423" y="534349"/>
            <a:ext cx="35425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defRPr/>
            </a:pPr>
            <a:r>
              <a:rPr lang="en-US" sz="2400" b="1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User Import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57383" y="4173434"/>
            <a:ext cx="4458403" cy="0"/>
          </a:xfrm>
          <a:prstGeom prst="line">
            <a:avLst/>
          </a:prstGeom>
          <a:noFill/>
          <a:ln w="25400" cap="flat" cmpd="dbl">
            <a:solidFill>
              <a:srgbClr val="1AA6B7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1923423" y="973084"/>
            <a:ext cx="3542569" cy="0"/>
          </a:xfrm>
          <a:prstGeom prst="line">
            <a:avLst/>
          </a:prstGeom>
          <a:noFill/>
          <a:ln w="25400" cap="flat" cmpd="dbl">
            <a:solidFill>
              <a:srgbClr val="1AA6B7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979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62" y="906903"/>
            <a:ext cx="6902919" cy="46706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7021" y="4354563"/>
            <a:ext cx="4966883" cy="297566"/>
          </a:xfrm>
          <a:prstGeom prst="rect">
            <a:avLst/>
          </a:prstGeom>
          <a:solidFill>
            <a:srgbClr val="FFFFFF"/>
          </a:solidFill>
          <a:ln w="571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08055" latinLnBrk="1" hangingPunct="0">
              <a:defRPr/>
            </a:pPr>
            <a:endParaRPr lang="en-US" sz="1582" kern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7021" y="2602811"/>
            <a:ext cx="4966883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625" kern="0" spc="-38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Track Progress</a:t>
            </a:r>
            <a:endParaRPr lang="en-US" sz="56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7021" y="3621749"/>
            <a:ext cx="4550186" cy="264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look at select users step progress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Exportable contacts &amp; results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with quick links to profiles and steps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search criteria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45308" y="3568555"/>
            <a:ext cx="4748372" cy="8314"/>
          </a:xfrm>
          <a:prstGeom prst="line">
            <a:avLst/>
          </a:prstGeom>
          <a:noFill/>
          <a:ln w="25400" cap="flat" cmpd="dbl">
            <a:solidFill>
              <a:srgbClr val="1AA6B7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spc="150" dirty="0"/>
              <a:t>Group and send user select forms and files for review by registered users in the system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Customizable email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 err="1"/>
              <a:t>Expirable</a:t>
            </a:r>
            <a:r>
              <a:rPr lang="en-US" sz="1800" spc="150" dirty="0"/>
              <a:t> links sent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Grouped lists of user forms and files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Select all or individual forms and files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Reviewable email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82" y="948096"/>
            <a:ext cx="3704054" cy="3257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164" b="485"/>
          <a:stretch/>
        </p:blipFill>
        <p:spPr>
          <a:xfrm>
            <a:off x="2995750" y="3256193"/>
            <a:ext cx="2995218" cy="22410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Data</a:t>
            </a:r>
          </a:p>
        </p:txBody>
      </p:sp>
    </p:spTree>
    <p:extLst>
      <p:ext uri="{BB962C8B-B14F-4D97-AF65-F5344CB8AC3E}">
        <p14:creationId xmlns:p14="http://schemas.microsoft.com/office/powerpoint/2010/main" val="31768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4033" y="508714"/>
            <a:ext cx="8643938" cy="62033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Professional Support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4033" y="1554153"/>
            <a:ext cx="8643938" cy="4148378"/>
          </a:xfrm>
        </p:spPr>
        <p:txBody>
          <a:bodyPr>
            <a:noAutofit/>
          </a:bodyPr>
          <a:lstStyle/>
          <a:p>
            <a:pPr>
              <a:buClr>
                <a:srgbClr val="1AA6B7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UMCARES</a:t>
            </a:r>
            <a:r>
              <a:rPr lang="en-US" sz="2400" i="1" dirty="0"/>
              <a:t> </a:t>
            </a:r>
            <a:r>
              <a:rPr lang="en-US" sz="2400" dirty="0"/>
              <a:t>was designed with you in mind</a:t>
            </a:r>
          </a:p>
          <a:p>
            <a:pPr>
              <a:buClr>
                <a:srgbClr val="1AA6B7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You have a voice into future development</a:t>
            </a:r>
          </a:p>
          <a:p>
            <a:pPr>
              <a:buClr>
                <a:srgbClr val="1AA6B7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Conferences using </a:t>
            </a:r>
            <a:r>
              <a:rPr lang="en-US" sz="2400" dirty="0" err="1"/>
              <a:t>UMCARES</a:t>
            </a:r>
            <a:r>
              <a:rPr lang="en-US" sz="2400" i="1" dirty="0" err="1"/>
              <a:t>plus</a:t>
            </a:r>
            <a:r>
              <a:rPr lang="en-US" sz="2400" i="1" dirty="0"/>
              <a:t> </a:t>
            </a:r>
            <a:r>
              <a:rPr lang="en-US" sz="2400" dirty="0"/>
              <a:t>receive:</a:t>
            </a:r>
          </a:p>
          <a:p>
            <a:pPr lvl="1">
              <a:spcBef>
                <a:spcPts val="0"/>
              </a:spcBef>
              <a:buClr>
                <a:srgbClr val="1AA6B7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Onboarding Support</a:t>
            </a:r>
          </a:p>
          <a:p>
            <a:pPr lvl="1">
              <a:spcBef>
                <a:spcPts val="0"/>
              </a:spcBef>
              <a:buClr>
                <a:srgbClr val="1AA6B7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Personalized Training</a:t>
            </a:r>
          </a:p>
          <a:p>
            <a:pPr>
              <a:spcBef>
                <a:spcPts val="0"/>
              </a:spcBef>
              <a:buClr>
                <a:srgbClr val="1AA6B7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spcBef>
                <a:spcPts val="0"/>
              </a:spcBef>
              <a:buClr>
                <a:srgbClr val="1AA6B7"/>
              </a:buClr>
              <a:buFont typeface="Arial" panose="020B0604020202020204" pitchFamily="34" charset="0"/>
              <a:buChar char="•"/>
            </a:pPr>
            <a:r>
              <a:rPr lang="en-US" sz="2400" dirty="0" err="1"/>
              <a:t>UMCARES</a:t>
            </a:r>
            <a:r>
              <a:rPr lang="en-US" sz="2400" i="1" dirty="0" err="1"/>
              <a:t>plus</a:t>
            </a:r>
            <a:r>
              <a:rPr lang="en-US" sz="2400" i="1" dirty="0"/>
              <a:t> </a:t>
            </a:r>
            <a:r>
              <a:rPr lang="en-US" sz="2400" dirty="0"/>
              <a:t>is affordable!</a:t>
            </a:r>
          </a:p>
          <a:p>
            <a:pPr marL="0" indent="0">
              <a:spcBef>
                <a:spcPts val="0"/>
              </a:spcBef>
              <a:buClr>
                <a:srgbClr val="1AA6B7"/>
              </a:buClr>
              <a:buNone/>
            </a:pPr>
            <a:r>
              <a:rPr lang="en-US" sz="2400" dirty="0"/>
              <a:t>	 Only $250/month</a:t>
            </a:r>
          </a:p>
          <a:p>
            <a:pPr marL="0" indent="0">
              <a:spcBef>
                <a:spcPts val="0"/>
              </a:spcBef>
              <a:buClr>
                <a:srgbClr val="1AA6B7"/>
              </a:buClr>
              <a:buNone/>
            </a:pPr>
            <a:r>
              <a:rPr lang="en-US" sz="2400" dirty="0"/>
              <a:t>	 Onboarding available for only $300</a:t>
            </a:r>
          </a:p>
          <a:p>
            <a:pPr>
              <a:spcBef>
                <a:spcPts val="0"/>
              </a:spcBef>
              <a:buClr>
                <a:srgbClr val="1AA6B7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268136"/>
            <a:ext cx="6696891" cy="0"/>
          </a:xfrm>
          <a:prstGeom prst="line">
            <a:avLst/>
          </a:prstGeom>
          <a:noFill/>
          <a:ln w="25400" cap="flat" cmpd="dbl">
            <a:solidFill>
              <a:srgbClr val="1AA6B7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Rectangle 2"/>
          <p:cNvSpPr/>
          <p:nvPr/>
        </p:nvSpPr>
        <p:spPr>
          <a:xfrm>
            <a:off x="5811712" y="5474979"/>
            <a:ext cx="4818359" cy="541029"/>
          </a:xfrm>
          <a:prstGeom prst="rect">
            <a:avLst/>
          </a:prstGeom>
          <a:noFill/>
          <a:ln w="571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308055" latinLnBrk="1" hangingPunct="0">
              <a:defRPr/>
            </a:pPr>
            <a:r>
              <a:rPr lang="en-US" sz="1582" kern="0" dirty="0">
                <a:solidFill>
                  <a:srgbClr val="1AA6B7"/>
                </a:solidFill>
                <a:latin typeface="Palatino"/>
                <a:ea typeface="Palatino"/>
                <a:cs typeface="Palatino"/>
                <a:sym typeface="Palatino"/>
              </a:rPr>
              <a:t>Contact Shared Services for more Information!</a:t>
            </a:r>
          </a:p>
          <a:p>
            <a:pPr algn="ctr" defTabSz="308055" latinLnBrk="1" hangingPunct="0">
              <a:defRPr/>
            </a:pPr>
            <a:r>
              <a:rPr lang="en-US" sz="1582" kern="0" dirty="0">
                <a:solidFill>
                  <a:srgbClr val="1AA6B7"/>
                </a:solidFill>
                <a:latin typeface="Palatino"/>
                <a:ea typeface="Palatino"/>
                <a:cs typeface="Palatino"/>
                <a:sym typeface="Palatino"/>
              </a:rPr>
              <a:t>SharedServices@gcfa.org</a:t>
            </a:r>
          </a:p>
        </p:txBody>
      </p:sp>
    </p:spTree>
    <p:extLst>
      <p:ext uri="{BB962C8B-B14F-4D97-AF65-F5344CB8AC3E}">
        <p14:creationId xmlns:p14="http://schemas.microsoft.com/office/powerpoint/2010/main" val="37892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795453">
            <a:off x="2429393" y="2176461"/>
            <a:ext cx="7154637" cy="23660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14925" kern="0" dirty="0">
                <a:ln w="0"/>
                <a:solidFill>
                  <a:srgbClr val="1AA6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2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101" y="5553984"/>
            <a:ext cx="6987890" cy="700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>
              <a:defRPr/>
            </a:pPr>
            <a:r>
              <a:rPr lang="en-US" sz="21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 Chadwell, 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Officer of Shared Services</a:t>
            </a:r>
          </a:p>
          <a:p>
            <a:pPr>
              <a:defRPr/>
            </a:pPr>
            <a:r>
              <a:rPr lang="en-US" sz="21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Sheridan Gove, </a:t>
            </a:r>
            <a:r>
              <a:rPr 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GCFA Application Developer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>
          <a:xfrm>
            <a:off x="1700670" y="3268434"/>
            <a:ext cx="8778240" cy="297566"/>
          </a:xfrm>
          <a:prstGeom prst="rect">
            <a:avLst/>
          </a:prstGeom>
          <a:noFill/>
          <a:ln w="57150" cap="flat">
            <a:solidFill>
              <a:srgbClr val="1AA6B7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spAutoFit/>
          </a:bodyPr>
          <a:lstStyle/>
          <a:p>
            <a:pPr algn="ctr" defTabSz="308055" latinLnBrk="1" hangingPunct="0">
              <a:defRPr/>
            </a:pPr>
            <a:endParaRPr lang="en-US" sz="1582" kern="0">
              <a:solidFill>
                <a:srgbClr val="FFFFFF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80" y="2158441"/>
            <a:ext cx="4873868" cy="127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258" y="706719"/>
            <a:ext cx="5359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UMCARES?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5258" y="2828665"/>
            <a:ext cx="63946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UMCARES</a:t>
            </a:r>
            <a:r>
              <a:rPr lang="en-US" sz="4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4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257" y="1570371"/>
            <a:ext cx="858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UMCARES allows candidates to progress through their candidacy process, allows others to assist and manage them along the way.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257" y="3689231"/>
            <a:ext cx="8586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UMCARES</a:t>
            </a:r>
            <a:r>
              <a:rPr 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</a:t>
            </a:r>
            <a:r>
              <a:rPr 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gives conferences access to the tools to create, manage and report on individuals beyond the candidacy process within the same application.</a:t>
            </a:r>
          </a:p>
          <a:p>
            <a:pPr>
              <a:defRPr/>
            </a:pPr>
            <a:endParaRPr 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81" y="1129900"/>
            <a:ext cx="4923249" cy="46863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16486" y="673937"/>
            <a:ext cx="3753649" cy="1078260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716486" y="1981415"/>
            <a:ext cx="3753649" cy="4158128"/>
          </a:xfrm>
        </p:spPr>
        <p:txBody>
          <a:bodyPr>
            <a:noAutofit/>
          </a:bodyPr>
          <a:lstStyle/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200" spc="150" dirty="0"/>
              <a:t>Site SSL certification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200" spc="150" dirty="0"/>
              <a:t>One way encrypted passwords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200" spc="150" dirty="0"/>
              <a:t>Timed login lockouts to help prevent against hacking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200" spc="150" dirty="0"/>
              <a:t>In system profile access based on interrelationship between </a:t>
            </a:r>
            <a:r>
              <a:rPr lang="en-US" sz="2200" b="1" i="1" spc="150" dirty="0"/>
              <a:t>location</a:t>
            </a:r>
            <a:r>
              <a:rPr lang="en-US" sz="2200" spc="150" dirty="0"/>
              <a:t>, </a:t>
            </a:r>
            <a:r>
              <a:rPr lang="en-US" sz="2200" b="1" i="1" spc="150" dirty="0"/>
              <a:t>access</a:t>
            </a:r>
            <a:r>
              <a:rPr lang="en-US" sz="2200" spc="150" dirty="0"/>
              <a:t> &amp; </a:t>
            </a:r>
            <a:r>
              <a:rPr lang="en-US" sz="2200" b="1" i="1" spc="150" dirty="0"/>
              <a:t>permissions</a:t>
            </a:r>
          </a:p>
        </p:txBody>
      </p:sp>
    </p:spTree>
    <p:extLst>
      <p:ext uri="{BB962C8B-B14F-4D97-AF65-F5344CB8AC3E}">
        <p14:creationId xmlns:p14="http://schemas.microsoft.com/office/powerpoint/2010/main" val="21740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058" y="752315"/>
            <a:ext cx="3427077" cy="1078260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43057" y="1946581"/>
            <a:ext cx="3427077" cy="4201670"/>
          </a:xfrm>
        </p:spPr>
        <p:txBody>
          <a:bodyPr>
            <a:normAutofit/>
          </a:bodyPr>
          <a:lstStyle/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400" spc="150" dirty="0"/>
              <a:t>Roles store application based permissions. </a:t>
            </a:r>
          </a:p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400" spc="150" dirty="0"/>
              <a:t>Role(s) are then assigned to users in the system.</a:t>
            </a:r>
          </a:p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400" spc="150" dirty="0"/>
              <a:t>Select from: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Application shared roles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GBHEM designed roles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1800" spc="150" dirty="0"/>
              <a:t>Your own customized roles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4107" b="20213"/>
          <a:stretch/>
        </p:blipFill>
        <p:spPr>
          <a:xfrm>
            <a:off x="1615423" y="1057861"/>
            <a:ext cx="5339374" cy="45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6126" y="415165"/>
            <a:ext cx="3280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kern="0" spc="-38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Tracks</a:t>
            </a:r>
            <a:endParaRPr lang="en-US" sz="21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126" y="1904749"/>
            <a:ext cx="3486966" cy="353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your own tracks to assign users.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shared tracks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syncing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track &amp; step status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steps to track sign off or collect form data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AA6B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spc="1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status triggers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34708" y="1196444"/>
            <a:ext cx="21418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300" kern="0" spc="-38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Steps</a:t>
            </a:r>
            <a:endParaRPr lang="en-US" sz="9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656" b="2530"/>
          <a:stretch/>
        </p:blipFill>
        <p:spPr>
          <a:xfrm>
            <a:off x="1622083" y="922997"/>
            <a:ext cx="5379052" cy="46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622"/>
          <a:stretch/>
        </p:blipFill>
        <p:spPr>
          <a:xfrm>
            <a:off x="1603351" y="990884"/>
            <a:ext cx="4950619" cy="453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297" y="726189"/>
            <a:ext cx="3792837" cy="10782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Forms</a:t>
            </a:r>
            <a:br>
              <a:rPr lang="en-US" dirty="0"/>
            </a:br>
            <a:r>
              <a:rPr lang="en-US" sz="3300" dirty="0"/>
              <a:t>             a</a:t>
            </a:r>
            <a:r>
              <a:rPr lang="en-US" sz="3375" dirty="0"/>
              <a:t>nd 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77297" y="1972707"/>
            <a:ext cx="3792837" cy="3801076"/>
          </a:xfrm>
        </p:spPr>
        <p:txBody>
          <a:bodyPr>
            <a:noAutofit/>
          </a:bodyPr>
          <a:lstStyle/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000" spc="150" dirty="0"/>
              <a:t>Customize forms, assign to steps, assign track and begin collecting reportable data.</a:t>
            </a:r>
            <a:endParaRPr lang="en-US" sz="1600" spc="150" dirty="0"/>
          </a:p>
          <a:p>
            <a:pPr marL="257175" indent="-257175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Copy shared forms</a:t>
            </a:r>
          </a:p>
          <a:p>
            <a:pPr marL="257175" indent="-257175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Linear or inline forms</a:t>
            </a:r>
          </a:p>
          <a:p>
            <a:pPr marL="257175" indent="-257175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Sub forms for relational data collection</a:t>
            </a:r>
          </a:p>
          <a:p>
            <a:pPr marL="257175" indent="-257175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000" spc="150" dirty="0"/>
              <a:t>Variety of question types including encrypted fields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98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234"/>
          <a:stretch/>
        </p:blipFill>
        <p:spPr>
          <a:xfrm>
            <a:off x="1684641" y="939577"/>
            <a:ext cx="5186749" cy="46070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337" y="761023"/>
            <a:ext cx="3472797" cy="1078260"/>
          </a:xfrm>
        </p:spPr>
        <p:txBody>
          <a:bodyPr/>
          <a:lstStyle/>
          <a:p>
            <a:r>
              <a:rPr lang="en-US" dirty="0"/>
              <a:t>Emails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997338" y="2347176"/>
            <a:ext cx="3472797" cy="3141785"/>
          </a:xfrm>
        </p:spPr>
        <p:txBody>
          <a:bodyPr anchor="t">
            <a:normAutofit/>
          </a:bodyPr>
          <a:lstStyle/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100" spc="150" dirty="0"/>
              <a:t>Customize emails for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100" spc="150" dirty="0"/>
              <a:t>User invitations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</a:pPr>
            <a:r>
              <a:rPr lang="en-US" sz="2100" spc="150" dirty="0"/>
              <a:t>Track and step triggers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718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61" y="1218396"/>
            <a:ext cx="5464969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3211" y="4979191"/>
            <a:ext cx="5300864" cy="577081"/>
          </a:xfrm>
          <a:prstGeom prst="rect">
            <a:avLst/>
          </a:prstGeom>
          <a:solidFill>
            <a:srgbClr val="1AA6B7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050" b="1" kern="0" spc="150" dirty="0">
                <a:solidFill>
                  <a:srgbClr val="FFFFFF"/>
                </a:solidFill>
                <a:latin typeface="Calibri Light" panose="020F0302020204030204"/>
              </a:rPr>
              <a:t>25GB of free local storage provided and stored on GCFA servers.</a:t>
            </a:r>
          </a:p>
          <a:p>
            <a:pPr algn="ctr">
              <a:defRPr/>
            </a:pPr>
            <a:r>
              <a:rPr lang="en-US" sz="1050" b="1" kern="0" spc="150" dirty="0">
                <a:solidFill>
                  <a:srgbClr val="FFFFFF"/>
                </a:solidFill>
                <a:latin typeface="Calibri Light" panose="020F0302020204030204"/>
              </a:rPr>
              <a:t>Amazon S3 requires separate amazon account maintained by conference.</a:t>
            </a:r>
            <a:endParaRPr lang="en-US" sz="1050" b="1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0217" y="679266"/>
            <a:ext cx="3289917" cy="107826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180218" y="1950721"/>
            <a:ext cx="3289917" cy="4214948"/>
          </a:xfrm>
        </p:spPr>
        <p:txBody>
          <a:bodyPr>
            <a:noAutofit/>
          </a:bodyPr>
          <a:lstStyle/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000" spc="150" dirty="0"/>
              <a:t>Resources can be files or links that assist users.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</a:pPr>
            <a:r>
              <a:rPr lang="en-US" sz="1800" spc="150" dirty="0"/>
              <a:t>Store files locally or amazon s3*</a:t>
            </a:r>
          </a:p>
          <a:p>
            <a:pPr marL="257168" indent="-257168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</a:pPr>
            <a:r>
              <a:rPr lang="en-US" sz="1800" spc="150" dirty="0"/>
              <a:t>Link to URL or video</a:t>
            </a:r>
          </a:p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000" spc="150" dirty="0"/>
              <a:t>Assign resource to roles, steps or directly to a profile</a:t>
            </a:r>
          </a:p>
          <a:p>
            <a:pPr marL="0" indent="0" defTabSz="685783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None/>
            </a:pPr>
            <a:r>
              <a:rPr lang="en-US" sz="2000" spc="150" dirty="0"/>
              <a:t>Steps can also allow users to upload, or link, their own resources.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3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 cap="flat">
          <a:solidFill>
            <a:srgbClr val="1AA6B7"/>
          </a:solidFill>
          <a:miter lim="400000"/>
        </a:ln>
        <a:effectLst/>
      </a:spPr>
      <a:bodyPr rot="0" spcFirstLastPara="1" vertOverflow="overflow" horzOverflow="overflow" vert="horz" wrap="square" lIns="35719" tIns="35719" rIns="35719" bIns="35719" numCol="1" spcCol="38100" rtlCol="0" anchor="ctr">
        <a:spAutoFit/>
      </a:bodyPr>
      <a:lstStyle>
        <a:defPPr algn="ctr" defTabSz="410740" latinLnBrk="1" hangingPunct="0">
          <a:defRPr sz="2109">
            <a:solidFill>
              <a:srgbClr val="FFFFFF"/>
            </a:solidFill>
            <a:latin typeface="Palatino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996B9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D3908F27D5D4F8F9FA090BC360B90" ma:contentTypeVersion="2" ma:contentTypeDescription="Create a new document." ma:contentTypeScope="" ma:versionID="24ec3021ad6f9fbbda66f8c539709846">
  <xsd:schema xmlns:xsd="http://www.w3.org/2001/XMLSchema" xmlns:xs="http://www.w3.org/2001/XMLSchema" xmlns:p="http://schemas.microsoft.com/office/2006/metadata/properties" xmlns:ns2="07d60240-e0e2-4b89-871a-31ec6cda4460" targetNamespace="http://schemas.microsoft.com/office/2006/metadata/properties" ma:root="true" ma:fieldsID="968a3e38251dc92102ea1328632c1aeb" ns2:_="">
    <xsd:import namespace="07d60240-e0e2-4b89-871a-31ec6cda44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60240-e0e2-4b89-871a-31ec6cda44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0499E-513E-4AC8-B78F-8698F1461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60240-e0e2-4b89-871a-31ec6cda4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BF1F2B-1504-4488-A201-8CF4DD06D3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7F2B3-BC88-4884-9973-BF84B36CA613}">
  <ds:schemaRefs>
    <ds:schemaRef ds:uri="http://schemas.microsoft.com/office/2006/documentManagement/types"/>
    <ds:schemaRef ds:uri="07d60240-e0e2-4b89-871a-31ec6cda4460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Brush Script MT</vt:lpstr>
      <vt:lpstr>Calibri</vt:lpstr>
      <vt:lpstr>Calibri Light</vt:lpstr>
      <vt:lpstr>Didot</vt:lpstr>
      <vt:lpstr>Helvetica</vt:lpstr>
      <vt:lpstr>Palatino</vt:lpstr>
      <vt:lpstr>Times New Roman</vt:lpstr>
      <vt:lpstr>Zapf Dingbats</vt:lpstr>
      <vt:lpstr>1_Office Theme</vt:lpstr>
      <vt:lpstr>Editorial</vt:lpstr>
      <vt:lpstr>PowerPoint Presentation</vt:lpstr>
      <vt:lpstr>PowerPoint Presentation</vt:lpstr>
      <vt:lpstr>PowerPoint Presentation</vt:lpstr>
      <vt:lpstr>Security</vt:lpstr>
      <vt:lpstr>Roles</vt:lpstr>
      <vt:lpstr>PowerPoint Presentation</vt:lpstr>
      <vt:lpstr>Forms              and Questions</vt:lpstr>
      <vt:lpstr>Emails</vt:lpstr>
      <vt:lpstr>Resources</vt:lpstr>
      <vt:lpstr>Search</vt:lpstr>
      <vt:lpstr>PowerPoint Presentation</vt:lpstr>
      <vt:lpstr>PowerPoint Presentation</vt:lpstr>
      <vt:lpstr>PowerPoint Presentation</vt:lpstr>
      <vt:lpstr>Send Data</vt:lpstr>
      <vt:lpstr>Professional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 Lassiat</dc:creator>
  <cp:lastModifiedBy>Meg Lassiat</cp:lastModifiedBy>
  <cp:revision>1</cp:revision>
  <dcterms:created xsi:type="dcterms:W3CDTF">2016-10-17T20:58:57Z</dcterms:created>
  <dcterms:modified xsi:type="dcterms:W3CDTF">2016-10-17T20:59:16Z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0x01010085BD3908F27D5D4F8F9FA090BC360B90</vt:lpwstr>
  </property>
</Properties>
</file>